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43"/>
  </p:notesMasterIdLst>
  <p:handoutMasterIdLst>
    <p:handoutMasterId r:id="rId44"/>
  </p:handoutMasterIdLst>
  <p:sldIdLst>
    <p:sldId id="256" r:id="rId5"/>
    <p:sldId id="257" r:id="rId6"/>
    <p:sldId id="261" r:id="rId7"/>
    <p:sldId id="262" r:id="rId8"/>
    <p:sldId id="260" r:id="rId9"/>
    <p:sldId id="263" r:id="rId10"/>
    <p:sldId id="259" r:id="rId11"/>
    <p:sldId id="264" r:id="rId12"/>
    <p:sldId id="274" r:id="rId13"/>
    <p:sldId id="267" r:id="rId14"/>
    <p:sldId id="268" r:id="rId15"/>
    <p:sldId id="272" r:id="rId16"/>
    <p:sldId id="295" r:id="rId17"/>
    <p:sldId id="275" r:id="rId18"/>
    <p:sldId id="276" r:id="rId19"/>
    <p:sldId id="297" r:id="rId20"/>
    <p:sldId id="298" r:id="rId21"/>
    <p:sldId id="292" r:id="rId22"/>
    <p:sldId id="299" r:id="rId23"/>
    <p:sldId id="300" r:id="rId24"/>
    <p:sldId id="301" r:id="rId25"/>
    <p:sldId id="310" r:id="rId26"/>
    <p:sldId id="311" r:id="rId27"/>
    <p:sldId id="293" r:id="rId28"/>
    <p:sldId id="304" r:id="rId29"/>
    <p:sldId id="270" r:id="rId30"/>
    <p:sldId id="312" r:id="rId31"/>
    <p:sldId id="313" r:id="rId32"/>
    <p:sldId id="315" r:id="rId33"/>
    <p:sldId id="316" r:id="rId34"/>
    <p:sldId id="314" r:id="rId35"/>
    <p:sldId id="317" r:id="rId36"/>
    <p:sldId id="318" r:id="rId37"/>
    <p:sldId id="319" r:id="rId38"/>
    <p:sldId id="289" r:id="rId39"/>
    <p:sldId id="320" r:id="rId40"/>
    <p:sldId id="290" r:id="rId41"/>
    <p:sldId id="291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nsaker, Kurt" initials="HK" lastIdx="5" clrIdx="0"/>
  <p:cmAuthor id="1" name="Cardamone, Andrew" initials="C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D5B2AE-58E1-49FC-87DF-C637CE234649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504098-2F14-4268-809F-5B148A8ED9A4}">
      <dgm:prSet phldrT="[Text]"/>
      <dgm:spPr/>
      <dgm:t>
        <a:bodyPr/>
        <a:lstStyle/>
        <a:p>
          <a:r>
            <a:rPr lang="en-US" dirty="0" smtClean="0"/>
            <a:t>2011</a:t>
          </a:r>
          <a:endParaRPr lang="en-US" dirty="0"/>
        </a:p>
      </dgm:t>
    </dgm:pt>
    <dgm:pt modelId="{2017B16A-0435-4F13-BEF9-E517A128D313}" type="parTrans" cxnId="{934389BE-4AE0-4125-B167-7C8DB6D79B9A}">
      <dgm:prSet/>
      <dgm:spPr/>
      <dgm:t>
        <a:bodyPr/>
        <a:lstStyle/>
        <a:p>
          <a:endParaRPr lang="en-US"/>
        </a:p>
      </dgm:t>
    </dgm:pt>
    <dgm:pt modelId="{F444B747-AA7E-4F3C-ABE2-007E1C57CC12}" type="sibTrans" cxnId="{934389BE-4AE0-4125-B167-7C8DB6D79B9A}">
      <dgm:prSet/>
      <dgm:spPr/>
      <dgm:t>
        <a:bodyPr/>
        <a:lstStyle/>
        <a:p>
          <a:endParaRPr lang="en-US"/>
        </a:p>
      </dgm:t>
    </dgm:pt>
    <dgm:pt modelId="{3AB5B6A9-D623-44FD-9387-95D685F92D44}">
      <dgm:prSet phldrT="[Text]"/>
      <dgm:spPr/>
      <dgm:t>
        <a:bodyPr/>
        <a:lstStyle/>
        <a:p>
          <a:pPr marL="465138" indent="-465138"/>
          <a:r>
            <a:rPr lang="en-US" dirty="0" smtClean="0"/>
            <a:t>Targeted review of academic misconduct legislation and  regulatory structure.</a:t>
          </a:r>
          <a:endParaRPr lang="en-US" dirty="0"/>
        </a:p>
      </dgm:t>
    </dgm:pt>
    <dgm:pt modelId="{8A9F9AD6-34AF-4196-96FC-CC84BAE849F3}" type="parTrans" cxnId="{EA532E34-752F-4C10-AA1C-DC6A61AEFE0C}">
      <dgm:prSet/>
      <dgm:spPr/>
      <dgm:t>
        <a:bodyPr/>
        <a:lstStyle/>
        <a:p>
          <a:endParaRPr lang="en-US"/>
        </a:p>
      </dgm:t>
    </dgm:pt>
    <dgm:pt modelId="{14A37D3E-7BED-41A1-9801-1F37CBAFF657}" type="sibTrans" cxnId="{EA532E34-752F-4C10-AA1C-DC6A61AEFE0C}">
      <dgm:prSet/>
      <dgm:spPr/>
      <dgm:t>
        <a:bodyPr/>
        <a:lstStyle/>
        <a:p>
          <a:endParaRPr lang="en-US"/>
        </a:p>
      </dgm:t>
    </dgm:pt>
    <dgm:pt modelId="{796F78E9-C018-4F8F-AAC6-5BB54028BFEF}">
      <dgm:prSet phldrT="[Text]"/>
      <dgm:spPr/>
      <dgm:t>
        <a:bodyPr/>
        <a:lstStyle/>
        <a:p>
          <a:r>
            <a:rPr lang="en-US" dirty="0" smtClean="0"/>
            <a:t>April 2014</a:t>
          </a:r>
          <a:endParaRPr lang="en-US" dirty="0"/>
        </a:p>
      </dgm:t>
    </dgm:pt>
    <dgm:pt modelId="{11D58B58-5ABF-419B-9252-90CF31BE3DBA}" type="parTrans" cxnId="{3A1E5E78-1CA0-46D7-837A-EBF4E1B170C2}">
      <dgm:prSet/>
      <dgm:spPr/>
      <dgm:t>
        <a:bodyPr/>
        <a:lstStyle/>
        <a:p>
          <a:endParaRPr lang="en-US"/>
        </a:p>
      </dgm:t>
    </dgm:pt>
    <dgm:pt modelId="{AE21998F-A03D-4431-BE67-ADA61F56829A}" type="sibTrans" cxnId="{3A1E5E78-1CA0-46D7-837A-EBF4E1B170C2}">
      <dgm:prSet/>
      <dgm:spPr/>
      <dgm:t>
        <a:bodyPr/>
        <a:lstStyle/>
        <a:p>
          <a:endParaRPr lang="en-US"/>
        </a:p>
      </dgm:t>
    </dgm:pt>
    <dgm:pt modelId="{BA2D6EA3-8752-4D91-97A2-543833E33CD3}">
      <dgm:prSet phldrT="[Text]"/>
      <dgm:spPr/>
      <dgm:t>
        <a:bodyPr/>
        <a:lstStyle/>
        <a:p>
          <a:pPr marL="465138" indent="-465138"/>
          <a:r>
            <a:rPr lang="en-US" dirty="0" smtClean="0"/>
            <a:t>Official interpretation issued.</a:t>
          </a:r>
          <a:endParaRPr lang="en-US" dirty="0"/>
        </a:p>
      </dgm:t>
    </dgm:pt>
    <dgm:pt modelId="{E84C7406-F2D3-46A3-BA8C-A92B60D232CF}" type="parTrans" cxnId="{0CE9A1F5-BB0E-4449-9EAA-9731F7CF1202}">
      <dgm:prSet/>
      <dgm:spPr/>
      <dgm:t>
        <a:bodyPr/>
        <a:lstStyle/>
        <a:p>
          <a:endParaRPr lang="en-US"/>
        </a:p>
      </dgm:t>
    </dgm:pt>
    <dgm:pt modelId="{31328C56-2D06-4F51-9A69-BFC9BD6F8ED0}" type="sibTrans" cxnId="{0CE9A1F5-BB0E-4449-9EAA-9731F7CF1202}">
      <dgm:prSet/>
      <dgm:spPr/>
      <dgm:t>
        <a:bodyPr/>
        <a:lstStyle/>
        <a:p>
          <a:endParaRPr lang="en-US"/>
        </a:p>
      </dgm:t>
    </dgm:pt>
    <dgm:pt modelId="{EBE0374C-B04E-4050-B9D7-D0D667FE68F6}">
      <dgm:prSet phldrT="[Text]"/>
      <dgm:spPr/>
      <dgm:t>
        <a:bodyPr/>
        <a:lstStyle/>
        <a:p>
          <a:pPr marL="465138" indent="-465138"/>
          <a:r>
            <a:rPr lang="en-US" dirty="0" smtClean="0"/>
            <a:t>Recognition that academic misconduct legislation requires enhancement.</a:t>
          </a:r>
          <a:endParaRPr lang="en-US" dirty="0"/>
        </a:p>
      </dgm:t>
    </dgm:pt>
    <dgm:pt modelId="{F3C0CCF2-A795-4654-83DC-B5A87B52734D}" type="parTrans" cxnId="{DE5BAD08-3886-4DFD-A73D-7429DD7677C4}">
      <dgm:prSet/>
      <dgm:spPr/>
      <dgm:t>
        <a:bodyPr/>
        <a:lstStyle/>
        <a:p>
          <a:endParaRPr lang="en-US"/>
        </a:p>
      </dgm:t>
    </dgm:pt>
    <dgm:pt modelId="{278897D1-83A5-4CC5-9076-4965A7D236E7}" type="sibTrans" cxnId="{DE5BAD08-3886-4DFD-A73D-7429DD7677C4}">
      <dgm:prSet/>
      <dgm:spPr/>
      <dgm:t>
        <a:bodyPr/>
        <a:lstStyle/>
        <a:p>
          <a:endParaRPr lang="en-US"/>
        </a:p>
      </dgm:t>
    </dgm:pt>
    <dgm:pt modelId="{EAE62ECC-D606-41E0-AC39-968D610E8A40}">
      <dgm:prSet phldrT="[Text]"/>
      <dgm:spPr/>
      <dgm:t>
        <a:bodyPr/>
        <a:lstStyle/>
        <a:p>
          <a:r>
            <a:rPr lang="en-US" dirty="0" smtClean="0"/>
            <a:t>2014 - Now</a:t>
          </a:r>
        </a:p>
      </dgm:t>
    </dgm:pt>
    <dgm:pt modelId="{DF5A903F-0EB8-4A17-A48C-1616976BA84A}" type="parTrans" cxnId="{0FC1F801-A84E-406A-BB7C-2FD6ED03763C}">
      <dgm:prSet/>
      <dgm:spPr/>
      <dgm:t>
        <a:bodyPr/>
        <a:lstStyle/>
        <a:p>
          <a:endParaRPr lang="en-US"/>
        </a:p>
      </dgm:t>
    </dgm:pt>
    <dgm:pt modelId="{5D2B204F-BEF5-4AC0-9BDD-A2B8270289AD}" type="sibTrans" cxnId="{0FC1F801-A84E-406A-BB7C-2FD6ED03763C}">
      <dgm:prSet/>
      <dgm:spPr/>
      <dgm:t>
        <a:bodyPr/>
        <a:lstStyle/>
        <a:p>
          <a:endParaRPr lang="en-US"/>
        </a:p>
      </dgm:t>
    </dgm:pt>
    <dgm:pt modelId="{02C46E91-CA0A-4FC5-A472-FBC75FC563C0}">
      <dgm:prSet phldrT="[Text]"/>
      <dgm:spPr/>
      <dgm:t>
        <a:bodyPr/>
        <a:lstStyle/>
        <a:p>
          <a:pPr marL="465138" indent="-465138"/>
          <a:r>
            <a:rPr lang="en-US" dirty="0" smtClean="0"/>
            <a:t>Academic committees seek feedback on draft legislative concepts.</a:t>
          </a:r>
          <a:endParaRPr lang="en-US" dirty="0"/>
        </a:p>
      </dgm:t>
    </dgm:pt>
    <dgm:pt modelId="{8221165E-9CBC-4A7D-A3B2-D82878154528}" type="parTrans" cxnId="{7911ED87-E95A-4424-ABFD-7C4254F441EF}">
      <dgm:prSet/>
      <dgm:spPr/>
      <dgm:t>
        <a:bodyPr/>
        <a:lstStyle/>
        <a:p>
          <a:endParaRPr lang="en-US"/>
        </a:p>
      </dgm:t>
    </dgm:pt>
    <dgm:pt modelId="{BF05E291-6642-4808-BAF9-5C6F06A3DC8A}" type="sibTrans" cxnId="{7911ED87-E95A-4424-ABFD-7C4254F441EF}">
      <dgm:prSet/>
      <dgm:spPr/>
      <dgm:t>
        <a:bodyPr/>
        <a:lstStyle/>
        <a:p>
          <a:endParaRPr lang="en-US"/>
        </a:p>
      </dgm:t>
    </dgm:pt>
    <dgm:pt modelId="{68FBDAC0-CAA9-4774-9794-B6ACD13E95EF}" type="pres">
      <dgm:prSet presAssocID="{A3D5B2AE-58E1-49FC-87DF-C637CE2346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62B61C-F326-44C2-A3CC-1FB66F6F14D2}" type="pres">
      <dgm:prSet presAssocID="{53504098-2F14-4268-809F-5B148A8ED9A4}" presName="linNode" presStyleCnt="0"/>
      <dgm:spPr/>
      <dgm:t>
        <a:bodyPr/>
        <a:lstStyle/>
        <a:p>
          <a:endParaRPr lang="en-US"/>
        </a:p>
      </dgm:t>
    </dgm:pt>
    <dgm:pt modelId="{03AC36A2-F27F-46FF-A1F1-62CC21609EBD}" type="pres">
      <dgm:prSet presAssocID="{53504098-2F14-4268-809F-5B148A8ED9A4}" presName="parentText" presStyleLbl="node1" presStyleIdx="0" presStyleCnt="3" custScaleX="565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DFD-224A-4DAA-9AA9-FEA6B48FC245}" type="pres">
      <dgm:prSet presAssocID="{53504098-2F14-4268-809F-5B148A8ED9A4}" presName="descendantText" presStyleLbl="alignAccFollowNode1" presStyleIdx="0" presStyleCnt="3" custScaleX="101704" custScaleY="11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92D84-0910-44D8-A319-4AE4D59DC6D2}" type="pres">
      <dgm:prSet presAssocID="{F444B747-AA7E-4F3C-ABE2-007E1C57CC12}" presName="sp" presStyleCnt="0"/>
      <dgm:spPr/>
      <dgm:t>
        <a:bodyPr/>
        <a:lstStyle/>
        <a:p>
          <a:endParaRPr lang="en-US"/>
        </a:p>
      </dgm:t>
    </dgm:pt>
    <dgm:pt modelId="{CA73A40F-CE9F-4A9C-B9F4-6AC706775417}" type="pres">
      <dgm:prSet presAssocID="{796F78E9-C018-4F8F-AAC6-5BB54028BFEF}" presName="linNode" presStyleCnt="0"/>
      <dgm:spPr/>
      <dgm:t>
        <a:bodyPr/>
        <a:lstStyle/>
        <a:p>
          <a:endParaRPr lang="en-US"/>
        </a:p>
      </dgm:t>
    </dgm:pt>
    <dgm:pt modelId="{A8A1CB92-DB13-4A9B-BD32-DCCE41057725}" type="pres">
      <dgm:prSet presAssocID="{796F78E9-C018-4F8F-AAC6-5BB54028BFEF}" presName="parentText" presStyleLbl="node1" presStyleIdx="1" presStyleCnt="3" custScaleX="565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2FCF8A-DD4B-411E-BABA-397F27E889DC}" type="pres">
      <dgm:prSet presAssocID="{796F78E9-C018-4F8F-AAC6-5BB54028BFEF}" presName="descendantText" presStyleLbl="alignAccFollowNode1" presStyleIdx="1" presStyleCnt="3" custScaleX="101704" custScaleY="11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491BC4-7A72-4BAB-BED8-A4863EE5CAC0}" type="pres">
      <dgm:prSet presAssocID="{AE21998F-A03D-4431-BE67-ADA61F56829A}" presName="sp" presStyleCnt="0"/>
      <dgm:spPr/>
      <dgm:t>
        <a:bodyPr/>
        <a:lstStyle/>
        <a:p>
          <a:endParaRPr lang="en-US"/>
        </a:p>
      </dgm:t>
    </dgm:pt>
    <dgm:pt modelId="{ABC1A877-1B45-4C0A-BD1A-B31C93BC69DA}" type="pres">
      <dgm:prSet presAssocID="{EAE62ECC-D606-41E0-AC39-968D610E8A40}" presName="linNode" presStyleCnt="0"/>
      <dgm:spPr/>
      <dgm:t>
        <a:bodyPr/>
        <a:lstStyle/>
        <a:p>
          <a:endParaRPr lang="en-US"/>
        </a:p>
      </dgm:t>
    </dgm:pt>
    <dgm:pt modelId="{65E7BD03-6E7A-417C-B449-7C8DB85C854C}" type="pres">
      <dgm:prSet presAssocID="{EAE62ECC-D606-41E0-AC39-968D610E8A40}" presName="parentText" presStyleLbl="node1" presStyleIdx="2" presStyleCnt="3" custScaleX="5656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60D7-C878-42AE-98CA-FB6402C28CCE}" type="pres">
      <dgm:prSet presAssocID="{EAE62ECC-D606-41E0-AC39-968D610E8A40}" presName="descendantText" presStyleLbl="alignAccFollowNode1" presStyleIdx="2" presStyleCnt="3" custScaleX="101704" custScaleY="11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770046-17DC-4475-9269-570AE2BF45B9}" type="presOf" srcId="{02C46E91-CA0A-4FC5-A472-FBC75FC563C0}" destId="{577E60D7-C878-42AE-98CA-FB6402C28CCE}" srcOrd="0" destOrd="0" presId="urn:microsoft.com/office/officeart/2005/8/layout/vList5"/>
    <dgm:cxn modelId="{117E0186-BC45-432F-A382-375D54D99A40}" type="presOf" srcId="{EBE0374C-B04E-4050-B9D7-D0D667FE68F6}" destId="{D92FCF8A-DD4B-411E-BABA-397F27E889DC}" srcOrd="0" destOrd="1" presId="urn:microsoft.com/office/officeart/2005/8/layout/vList5"/>
    <dgm:cxn modelId="{BD1CA03C-8A16-4AB0-A04A-A11E89205D14}" type="presOf" srcId="{EAE62ECC-D606-41E0-AC39-968D610E8A40}" destId="{65E7BD03-6E7A-417C-B449-7C8DB85C854C}" srcOrd="0" destOrd="0" presId="urn:microsoft.com/office/officeart/2005/8/layout/vList5"/>
    <dgm:cxn modelId="{4A8BEFAC-BD43-4404-8A66-537D25FCEEE8}" type="presOf" srcId="{A3D5B2AE-58E1-49FC-87DF-C637CE234649}" destId="{68FBDAC0-CAA9-4774-9794-B6ACD13E95EF}" srcOrd="0" destOrd="0" presId="urn:microsoft.com/office/officeart/2005/8/layout/vList5"/>
    <dgm:cxn modelId="{DE5BAD08-3886-4DFD-A73D-7429DD7677C4}" srcId="{796F78E9-C018-4F8F-AAC6-5BB54028BFEF}" destId="{EBE0374C-B04E-4050-B9D7-D0D667FE68F6}" srcOrd="1" destOrd="0" parTransId="{F3C0CCF2-A795-4654-83DC-B5A87B52734D}" sibTransId="{278897D1-83A5-4CC5-9076-4965A7D236E7}"/>
    <dgm:cxn modelId="{0CE9A1F5-BB0E-4449-9EAA-9731F7CF1202}" srcId="{796F78E9-C018-4F8F-AAC6-5BB54028BFEF}" destId="{BA2D6EA3-8752-4D91-97A2-543833E33CD3}" srcOrd="0" destOrd="0" parTransId="{E84C7406-F2D3-46A3-BA8C-A92B60D232CF}" sibTransId="{31328C56-2D06-4F51-9A69-BFC9BD6F8ED0}"/>
    <dgm:cxn modelId="{3A1E5E78-1CA0-46D7-837A-EBF4E1B170C2}" srcId="{A3D5B2AE-58E1-49FC-87DF-C637CE234649}" destId="{796F78E9-C018-4F8F-AAC6-5BB54028BFEF}" srcOrd="1" destOrd="0" parTransId="{11D58B58-5ABF-419B-9252-90CF31BE3DBA}" sibTransId="{AE21998F-A03D-4431-BE67-ADA61F56829A}"/>
    <dgm:cxn modelId="{EA532E34-752F-4C10-AA1C-DC6A61AEFE0C}" srcId="{53504098-2F14-4268-809F-5B148A8ED9A4}" destId="{3AB5B6A9-D623-44FD-9387-95D685F92D44}" srcOrd="0" destOrd="0" parTransId="{8A9F9AD6-34AF-4196-96FC-CC84BAE849F3}" sibTransId="{14A37D3E-7BED-41A1-9801-1F37CBAFF657}"/>
    <dgm:cxn modelId="{0FC1F801-A84E-406A-BB7C-2FD6ED03763C}" srcId="{A3D5B2AE-58E1-49FC-87DF-C637CE234649}" destId="{EAE62ECC-D606-41E0-AC39-968D610E8A40}" srcOrd="2" destOrd="0" parTransId="{DF5A903F-0EB8-4A17-A48C-1616976BA84A}" sibTransId="{5D2B204F-BEF5-4AC0-9BDD-A2B8270289AD}"/>
    <dgm:cxn modelId="{381ACA14-3376-42FB-BE95-E277AE7B00F9}" type="presOf" srcId="{3AB5B6A9-D623-44FD-9387-95D685F92D44}" destId="{BA616DFD-224A-4DAA-9AA9-FEA6B48FC245}" srcOrd="0" destOrd="0" presId="urn:microsoft.com/office/officeart/2005/8/layout/vList5"/>
    <dgm:cxn modelId="{50065B0F-05B2-4F01-9571-A7FE268FD6E4}" type="presOf" srcId="{796F78E9-C018-4F8F-AAC6-5BB54028BFEF}" destId="{A8A1CB92-DB13-4A9B-BD32-DCCE41057725}" srcOrd="0" destOrd="0" presId="urn:microsoft.com/office/officeart/2005/8/layout/vList5"/>
    <dgm:cxn modelId="{934389BE-4AE0-4125-B167-7C8DB6D79B9A}" srcId="{A3D5B2AE-58E1-49FC-87DF-C637CE234649}" destId="{53504098-2F14-4268-809F-5B148A8ED9A4}" srcOrd="0" destOrd="0" parTransId="{2017B16A-0435-4F13-BEF9-E517A128D313}" sibTransId="{F444B747-AA7E-4F3C-ABE2-007E1C57CC12}"/>
    <dgm:cxn modelId="{B3ED5E21-EA1D-4243-901C-E2F05731FAA9}" type="presOf" srcId="{BA2D6EA3-8752-4D91-97A2-543833E33CD3}" destId="{D92FCF8A-DD4B-411E-BABA-397F27E889DC}" srcOrd="0" destOrd="0" presId="urn:microsoft.com/office/officeart/2005/8/layout/vList5"/>
    <dgm:cxn modelId="{7911ED87-E95A-4424-ABFD-7C4254F441EF}" srcId="{EAE62ECC-D606-41E0-AC39-968D610E8A40}" destId="{02C46E91-CA0A-4FC5-A472-FBC75FC563C0}" srcOrd="0" destOrd="0" parTransId="{8221165E-9CBC-4A7D-A3B2-D82878154528}" sibTransId="{BF05E291-6642-4808-BAF9-5C6F06A3DC8A}"/>
    <dgm:cxn modelId="{53993FEE-DD56-493D-8B5F-93FD3B11871B}" type="presOf" srcId="{53504098-2F14-4268-809F-5B148A8ED9A4}" destId="{03AC36A2-F27F-46FF-A1F1-62CC21609EBD}" srcOrd="0" destOrd="0" presId="urn:microsoft.com/office/officeart/2005/8/layout/vList5"/>
    <dgm:cxn modelId="{D7B5E6D7-6CDC-4F1E-99DC-3D3329CA1FDB}" type="presParOf" srcId="{68FBDAC0-CAA9-4774-9794-B6ACD13E95EF}" destId="{1C62B61C-F326-44C2-A3CC-1FB66F6F14D2}" srcOrd="0" destOrd="0" presId="urn:microsoft.com/office/officeart/2005/8/layout/vList5"/>
    <dgm:cxn modelId="{06F3F085-950C-4849-B487-BE868EF245B2}" type="presParOf" srcId="{1C62B61C-F326-44C2-A3CC-1FB66F6F14D2}" destId="{03AC36A2-F27F-46FF-A1F1-62CC21609EBD}" srcOrd="0" destOrd="0" presId="urn:microsoft.com/office/officeart/2005/8/layout/vList5"/>
    <dgm:cxn modelId="{D71C4330-BB90-4FC5-8064-57F53AFBA8E7}" type="presParOf" srcId="{1C62B61C-F326-44C2-A3CC-1FB66F6F14D2}" destId="{BA616DFD-224A-4DAA-9AA9-FEA6B48FC245}" srcOrd="1" destOrd="0" presId="urn:microsoft.com/office/officeart/2005/8/layout/vList5"/>
    <dgm:cxn modelId="{7329F7E5-523E-4F92-8205-9A9B29189978}" type="presParOf" srcId="{68FBDAC0-CAA9-4774-9794-B6ACD13E95EF}" destId="{AAA92D84-0910-44D8-A319-4AE4D59DC6D2}" srcOrd="1" destOrd="0" presId="urn:microsoft.com/office/officeart/2005/8/layout/vList5"/>
    <dgm:cxn modelId="{132C5FF9-BE3C-4239-A645-981FCF31699E}" type="presParOf" srcId="{68FBDAC0-CAA9-4774-9794-B6ACD13E95EF}" destId="{CA73A40F-CE9F-4A9C-B9F4-6AC706775417}" srcOrd="2" destOrd="0" presId="urn:microsoft.com/office/officeart/2005/8/layout/vList5"/>
    <dgm:cxn modelId="{C5579FE6-26FC-4D41-9582-09978520BBFA}" type="presParOf" srcId="{CA73A40F-CE9F-4A9C-B9F4-6AC706775417}" destId="{A8A1CB92-DB13-4A9B-BD32-DCCE41057725}" srcOrd="0" destOrd="0" presId="urn:microsoft.com/office/officeart/2005/8/layout/vList5"/>
    <dgm:cxn modelId="{3DFADF47-0F30-4136-90E4-4659F734ED3E}" type="presParOf" srcId="{CA73A40F-CE9F-4A9C-B9F4-6AC706775417}" destId="{D92FCF8A-DD4B-411E-BABA-397F27E889DC}" srcOrd="1" destOrd="0" presId="urn:microsoft.com/office/officeart/2005/8/layout/vList5"/>
    <dgm:cxn modelId="{4562C7AE-4F6C-49B9-B138-87F8EE567C75}" type="presParOf" srcId="{68FBDAC0-CAA9-4774-9794-B6ACD13E95EF}" destId="{C0491BC4-7A72-4BAB-BED8-A4863EE5CAC0}" srcOrd="3" destOrd="0" presId="urn:microsoft.com/office/officeart/2005/8/layout/vList5"/>
    <dgm:cxn modelId="{D58CF3C3-9420-46D5-AFD1-A1E53E4762AA}" type="presParOf" srcId="{68FBDAC0-CAA9-4774-9794-B6ACD13E95EF}" destId="{ABC1A877-1B45-4C0A-BD1A-B31C93BC69DA}" srcOrd="4" destOrd="0" presId="urn:microsoft.com/office/officeart/2005/8/layout/vList5"/>
    <dgm:cxn modelId="{0240DD9C-C73D-43DE-BE13-61464E7FF49C}" type="presParOf" srcId="{ABC1A877-1B45-4C0A-BD1A-B31C93BC69DA}" destId="{65E7BD03-6E7A-417C-B449-7C8DB85C854C}" srcOrd="0" destOrd="0" presId="urn:microsoft.com/office/officeart/2005/8/layout/vList5"/>
    <dgm:cxn modelId="{9C3E208D-F84F-41EB-BF00-D67D82D65D4C}" type="presParOf" srcId="{ABC1A877-1B45-4C0A-BD1A-B31C93BC69DA}" destId="{577E60D7-C878-42AE-98CA-FB6402C28C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7CEC3D-7C82-4932-8C49-C77D3DA996CD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C0C1BF-CF83-4BFD-8890-9DF8AB0AF3CD}">
      <dgm:prSet phldrT="[Text]"/>
      <dgm:spPr/>
      <dgm:t>
        <a:bodyPr/>
        <a:lstStyle/>
        <a:p>
          <a:r>
            <a:rPr lang="en-US" dirty="0" smtClean="0"/>
            <a:t>NCAA Committees</a:t>
          </a:r>
          <a:endParaRPr lang="en-US" dirty="0"/>
        </a:p>
      </dgm:t>
    </dgm:pt>
    <dgm:pt modelId="{88AEDA56-B7A1-4E36-90AC-9349BFA51C82}" type="parTrans" cxnId="{09F7299F-45FE-41EA-B8E2-684DA1AA9215}">
      <dgm:prSet/>
      <dgm:spPr/>
      <dgm:t>
        <a:bodyPr/>
        <a:lstStyle/>
        <a:p>
          <a:endParaRPr lang="en-US"/>
        </a:p>
      </dgm:t>
    </dgm:pt>
    <dgm:pt modelId="{DB76C233-6FEE-4DCD-B569-0E1D2FA7E7C6}" type="sibTrans" cxnId="{09F7299F-45FE-41EA-B8E2-684DA1AA9215}">
      <dgm:prSet/>
      <dgm:spPr/>
      <dgm:t>
        <a:bodyPr/>
        <a:lstStyle/>
        <a:p>
          <a:endParaRPr lang="en-US"/>
        </a:p>
      </dgm:t>
    </dgm:pt>
    <dgm:pt modelId="{1D422D55-A622-40BA-B304-A22FCA6A4C1A}">
      <dgm:prSet phldrT="[Text]"/>
      <dgm:spPr/>
      <dgm:t>
        <a:bodyPr/>
        <a:lstStyle/>
        <a:p>
          <a:r>
            <a:rPr lang="en-US" dirty="0" smtClean="0"/>
            <a:t>Academic Cabinet.</a:t>
          </a:r>
          <a:endParaRPr lang="en-US" dirty="0"/>
        </a:p>
      </dgm:t>
    </dgm:pt>
    <dgm:pt modelId="{8B0A6FF7-2661-4D5C-ACBF-7EA4411E9A61}" type="parTrans" cxnId="{821AC51A-012E-4B99-A92F-17EC9B872E15}">
      <dgm:prSet/>
      <dgm:spPr/>
      <dgm:t>
        <a:bodyPr/>
        <a:lstStyle/>
        <a:p>
          <a:endParaRPr lang="en-US"/>
        </a:p>
      </dgm:t>
    </dgm:pt>
    <dgm:pt modelId="{BC70934D-3789-4A84-87C9-33BA12883669}" type="sibTrans" cxnId="{821AC51A-012E-4B99-A92F-17EC9B872E15}">
      <dgm:prSet/>
      <dgm:spPr/>
      <dgm:t>
        <a:bodyPr/>
        <a:lstStyle/>
        <a:p>
          <a:endParaRPr lang="en-US"/>
        </a:p>
      </dgm:t>
    </dgm:pt>
    <dgm:pt modelId="{CDFA20DB-C376-4A3C-8236-EF5178172AC0}">
      <dgm:prSet phldrT="[Text]"/>
      <dgm:spPr/>
      <dgm:t>
        <a:bodyPr/>
        <a:lstStyle/>
        <a:p>
          <a:r>
            <a:rPr lang="en-US" dirty="0" smtClean="0"/>
            <a:t>Membership Groups</a:t>
          </a:r>
          <a:endParaRPr lang="en-US" dirty="0"/>
        </a:p>
      </dgm:t>
    </dgm:pt>
    <dgm:pt modelId="{25405AA1-FCF6-485B-BC6C-FF4B4D36AED5}" type="parTrans" cxnId="{180568C5-CCEF-4FE8-898E-5E6E9BF3217D}">
      <dgm:prSet/>
      <dgm:spPr/>
      <dgm:t>
        <a:bodyPr/>
        <a:lstStyle/>
        <a:p>
          <a:endParaRPr lang="en-US"/>
        </a:p>
      </dgm:t>
    </dgm:pt>
    <dgm:pt modelId="{E0CB0059-3FE4-4E21-95E6-4A0A5614EF77}" type="sibTrans" cxnId="{180568C5-CCEF-4FE8-898E-5E6E9BF3217D}">
      <dgm:prSet/>
      <dgm:spPr/>
      <dgm:t>
        <a:bodyPr/>
        <a:lstStyle/>
        <a:p>
          <a:endParaRPr lang="en-US"/>
        </a:p>
      </dgm:t>
    </dgm:pt>
    <dgm:pt modelId="{46AF03F8-8C54-4C84-88E7-DD639F380152}">
      <dgm:prSet phldrT="[Text]"/>
      <dgm:spPr/>
      <dgm:t>
        <a:bodyPr/>
        <a:lstStyle/>
        <a:p>
          <a:r>
            <a:rPr lang="en-US" dirty="0" smtClean="0"/>
            <a:t>N4A.</a:t>
          </a:r>
          <a:endParaRPr lang="en-US" dirty="0"/>
        </a:p>
      </dgm:t>
    </dgm:pt>
    <dgm:pt modelId="{0F1E0517-AED3-4182-9BA3-750FACC602DB}" type="parTrans" cxnId="{E919C740-3FB8-447E-870B-F00E09A3368F}">
      <dgm:prSet/>
      <dgm:spPr/>
      <dgm:t>
        <a:bodyPr/>
        <a:lstStyle/>
        <a:p>
          <a:endParaRPr lang="en-US"/>
        </a:p>
      </dgm:t>
    </dgm:pt>
    <dgm:pt modelId="{E2BCE6AF-B604-4A2B-96C2-824A358622B0}" type="sibTrans" cxnId="{E919C740-3FB8-447E-870B-F00E09A3368F}">
      <dgm:prSet/>
      <dgm:spPr/>
      <dgm:t>
        <a:bodyPr/>
        <a:lstStyle/>
        <a:p>
          <a:endParaRPr lang="en-US"/>
        </a:p>
      </dgm:t>
    </dgm:pt>
    <dgm:pt modelId="{7453EC23-8AAF-4307-BB43-49D31A9C47B1}">
      <dgm:prSet phldrT="[Text]"/>
      <dgm:spPr/>
      <dgm:t>
        <a:bodyPr/>
        <a:lstStyle/>
        <a:p>
          <a:r>
            <a:rPr lang="en-US" dirty="0" smtClean="0"/>
            <a:t>FARA.</a:t>
          </a:r>
          <a:endParaRPr lang="en-US" dirty="0"/>
        </a:p>
      </dgm:t>
    </dgm:pt>
    <dgm:pt modelId="{149B2B01-6D2E-4386-86C7-E46196DCC61C}" type="parTrans" cxnId="{A4B1C602-4886-4C04-9AD6-B4D8B7F19E7B}">
      <dgm:prSet/>
      <dgm:spPr/>
      <dgm:t>
        <a:bodyPr/>
        <a:lstStyle/>
        <a:p>
          <a:endParaRPr lang="en-US"/>
        </a:p>
      </dgm:t>
    </dgm:pt>
    <dgm:pt modelId="{313DC689-C3C2-48E6-AE11-C5446B91B093}" type="sibTrans" cxnId="{A4B1C602-4886-4C04-9AD6-B4D8B7F19E7B}">
      <dgm:prSet/>
      <dgm:spPr/>
      <dgm:t>
        <a:bodyPr/>
        <a:lstStyle/>
        <a:p>
          <a:endParaRPr lang="en-US"/>
        </a:p>
      </dgm:t>
    </dgm:pt>
    <dgm:pt modelId="{96EE9E81-D6C0-4227-8830-AB6258B82648}">
      <dgm:prSet phldrT="[Text]"/>
      <dgm:spPr/>
      <dgm:t>
        <a:bodyPr/>
        <a:lstStyle/>
        <a:p>
          <a:r>
            <a:rPr lang="en-US" dirty="0" smtClean="0"/>
            <a:t>Committee on Academic Performance.</a:t>
          </a:r>
          <a:endParaRPr lang="en-US" dirty="0"/>
        </a:p>
      </dgm:t>
    </dgm:pt>
    <dgm:pt modelId="{3BA3F429-1CE1-4897-8D63-1A34534D72E2}" type="parTrans" cxnId="{4334DAFB-2855-4B5B-B13E-08A80B609B73}">
      <dgm:prSet/>
      <dgm:spPr/>
      <dgm:t>
        <a:bodyPr/>
        <a:lstStyle/>
        <a:p>
          <a:endParaRPr lang="en-US"/>
        </a:p>
      </dgm:t>
    </dgm:pt>
    <dgm:pt modelId="{94037FAA-4B57-4821-BE4E-319129E42082}" type="sibTrans" cxnId="{4334DAFB-2855-4B5B-B13E-08A80B609B73}">
      <dgm:prSet/>
      <dgm:spPr/>
      <dgm:t>
        <a:bodyPr/>
        <a:lstStyle/>
        <a:p>
          <a:endParaRPr lang="en-US"/>
        </a:p>
      </dgm:t>
    </dgm:pt>
    <dgm:pt modelId="{B639B74F-FA71-4C12-868B-43F9BE2D5BC0}">
      <dgm:prSet phldrT="[Text]"/>
      <dgm:spPr/>
      <dgm:t>
        <a:bodyPr/>
        <a:lstStyle/>
        <a:p>
          <a:r>
            <a:rPr lang="en-US" dirty="0" smtClean="0"/>
            <a:t>Committee on Academics.</a:t>
          </a:r>
          <a:endParaRPr lang="en-US" dirty="0"/>
        </a:p>
      </dgm:t>
    </dgm:pt>
    <dgm:pt modelId="{2E68C832-FD00-4C8E-BFE7-228CBC9CBF92}" type="parTrans" cxnId="{7BF9C789-DFC0-4410-A281-BB560AEE7AAE}">
      <dgm:prSet/>
      <dgm:spPr/>
      <dgm:t>
        <a:bodyPr/>
        <a:lstStyle/>
        <a:p>
          <a:endParaRPr lang="en-US"/>
        </a:p>
      </dgm:t>
    </dgm:pt>
    <dgm:pt modelId="{828D69D1-63B1-4A20-92A3-7C5C0C308019}" type="sibTrans" cxnId="{7BF9C789-DFC0-4410-A281-BB560AEE7AAE}">
      <dgm:prSet/>
      <dgm:spPr/>
      <dgm:t>
        <a:bodyPr/>
        <a:lstStyle/>
        <a:p>
          <a:endParaRPr lang="en-US"/>
        </a:p>
      </dgm:t>
    </dgm:pt>
    <dgm:pt modelId="{E467FF73-9CA0-412B-A9ED-626EFCE22820}">
      <dgm:prSet phldrT="[Text]"/>
      <dgm:spPr/>
      <dgm:t>
        <a:bodyPr/>
        <a:lstStyle/>
        <a:p>
          <a:r>
            <a:rPr lang="en-US" dirty="0" smtClean="0"/>
            <a:t>Division I Council.</a:t>
          </a:r>
          <a:endParaRPr lang="en-US" dirty="0"/>
        </a:p>
      </dgm:t>
    </dgm:pt>
    <dgm:pt modelId="{D56E6EBF-AB7A-4B05-8037-D800ECB29866}" type="parTrans" cxnId="{C502C04B-73E5-45E7-A3C9-FF76B8927939}">
      <dgm:prSet/>
      <dgm:spPr/>
      <dgm:t>
        <a:bodyPr/>
        <a:lstStyle/>
        <a:p>
          <a:endParaRPr lang="en-US"/>
        </a:p>
      </dgm:t>
    </dgm:pt>
    <dgm:pt modelId="{EFA3BFC8-BD01-4E1B-9CBB-B4F00AE9CE16}" type="sibTrans" cxnId="{C502C04B-73E5-45E7-A3C9-FF76B8927939}">
      <dgm:prSet/>
      <dgm:spPr/>
      <dgm:t>
        <a:bodyPr/>
        <a:lstStyle/>
        <a:p>
          <a:endParaRPr lang="en-US"/>
        </a:p>
      </dgm:t>
    </dgm:pt>
    <dgm:pt modelId="{59E014C3-7CB2-4253-9231-C7CE348E4CBD}">
      <dgm:prSet phldrT="[Text]"/>
      <dgm:spPr/>
      <dgm:t>
        <a:bodyPr/>
        <a:lstStyle/>
        <a:p>
          <a:r>
            <a:rPr lang="en-US" dirty="0" smtClean="0"/>
            <a:t>Committee on Infractions.</a:t>
          </a:r>
          <a:endParaRPr lang="en-US" dirty="0"/>
        </a:p>
      </dgm:t>
    </dgm:pt>
    <dgm:pt modelId="{23BF32C9-8EAC-4281-9C01-9FC42FDAE04F}" type="parTrans" cxnId="{8BDF019C-58E7-49D5-A04B-E38E76EE289E}">
      <dgm:prSet/>
      <dgm:spPr/>
      <dgm:t>
        <a:bodyPr/>
        <a:lstStyle/>
        <a:p>
          <a:endParaRPr lang="en-US"/>
        </a:p>
      </dgm:t>
    </dgm:pt>
    <dgm:pt modelId="{028A4058-7CBA-42DC-8BCD-ACB633519A7F}" type="sibTrans" cxnId="{8BDF019C-58E7-49D5-A04B-E38E76EE289E}">
      <dgm:prSet/>
      <dgm:spPr/>
      <dgm:t>
        <a:bodyPr/>
        <a:lstStyle/>
        <a:p>
          <a:endParaRPr lang="en-US"/>
        </a:p>
      </dgm:t>
    </dgm:pt>
    <dgm:pt modelId="{267F8557-599C-4D91-B009-9173C1A680C8}">
      <dgm:prSet phldrT="[Text]"/>
      <dgm:spPr/>
      <dgm:t>
        <a:bodyPr/>
        <a:lstStyle/>
        <a:p>
          <a:r>
            <a:rPr lang="en-US" dirty="0" smtClean="0"/>
            <a:t>Student-Athlete Reinstatement.</a:t>
          </a:r>
          <a:endParaRPr lang="en-US" dirty="0"/>
        </a:p>
      </dgm:t>
    </dgm:pt>
    <dgm:pt modelId="{CD8B1E1C-F1BC-4A7D-9F5C-581391F4E13F}" type="parTrans" cxnId="{AA399CE3-9093-4188-9936-4E3286F0F2C9}">
      <dgm:prSet/>
      <dgm:spPr/>
      <dgm:t>
        <a:bodyPr/>
        <a:lstStyle/>
        <a:p>
          <a:endParaRPr lang="en-US"/>
        </a:p>
      </dgm:t>
    </dgm:pt>
    <dgm:pt modelId="{252E0AB3-DBF4-4361-998F-B110781502E3}" type="sibTrans" cxnId="{AA399CE3-9093-4188-9936-4E3286F0F2C9}">
      <dgm:prSet/>
      <dgm:spPr/>
      <dgm:t>
        <a:bodyPr/>
        <a:lstStyle/>
        <a:p>
          <a:endParaRPr lang="en-US"/>
        </a:p>
      </dgm:t>
    </dgm:pt>
    <dgm:pt modelId="{8506BA9A-55CD-4B1E-9138-3576F497450B}">
      <dgm:prSet phldrT="[Text]"/>
      <dgm:spPr/>
      <dgm:t>
        <a:bodyPr/>
        <a:lstStyle/>
        <a:p>
          <a:r>
            <a:rPr lang="en-US" dirty="0" smtClean="0"/>
            <a:t>SAAC.</a:t>
          </a:r>
          <a:endParaRPr lang="en-US" dirty="0"/>
        </a:p>
      </dgm:t>
    </dgm:pt>
    <dgm:pt modelId="{799AEA50-F422-4114-89EC-3A0771DE7DD1}" type="parTrans" cxnId="{6BFA7471-3D8A-4D00-A2D3-CC38138259BF}">
      <dgm:prSet/>
      <dgm:spPr/>
      <dgm:t>
        <a:bodyPr/>
        <a:lstStyle/>
        <a:p>
          <a:endParaRPr lang="en-US"/>
        </a:p>
      </dgm:t>
    </dgm:pt>
    <dgm:pt modelId="{24631CFF-A995-47FB-A022-0EF6E4D108D4}" type="sibTrans" cxnId="{6BFA7471-3D8A-4D00-A2D3-CC38138259BF}">
      <dgm:prSet/>
      <dgm:spPr/>
      <dgm:t>
        <a:bodyPr/>
        <a:lstStyle/>
        <a:p>
          <a:endParaRPr lang="en-US"/>
        </a:p>
      </dgm:t>
    </dgm:pt>
    <dgm:pt modelId="{097BB4B1-2EF8-4293-B668-2C7968A4EBC9}">
      <dgm:prSet phldrT="[Text]"/>
      <dgm:spPr/>
      <dgm:t>
        <a:bodyPr/>
        <a:lstStyle/>
        <a:p>
          <a:r>
            <a:rPr lang="en-US" dirty="0" smtClean="0"/>
            <a:t>Board of Directors.</a:t>
          </a:r>
          <a:endParaRPr lang="en-US" dirty="0"/>
        </a:p>
      </dgm:t>
    </dgm:pt>
    <dgm:pt modelId="{F93D2930-294F-441F-A220-56E78DFF3F95}" type="parTrans" cxnId="{D2BEED9F-18C8-4DB7-8E85-09AAF6F5CC17}">
      <dgm:prSet/>
      <dgm:spPr/>
      <dgm:t>
        <a:bodyPr/>
        <a:lstStyle/>
        <a:p>
          <a:endParaRPr lang="en-US"/>
        </a:p>
      </dgm:t>
    </dgm:pt>
    <dgm:pt modelId="{FD135147-D077-4E22-B4CB-548CF57A7C6A}" type="sibTrans" cxnId="{D2BEED9F-18C8-4DB7-8E85-09AAF6F5CC17}">
      <dgm:prSet/>
      <dgm:spPr/>
      <dgm:t>
        <a:bodyPr/>
        <a:lstStyle/>
        <a:p>
          <a:endParaRPr lang="en-US"/>
        </a:p>
      </dgm:t>
    </dgm:pt>
    <dgm:pt modelId="{66382323-721E-4763-97C3-5CA7AAA1C31E}">
      <dgm:prSet phldrT="[Text]"/>
      <dgm:spPr/>
      <dgm:t>
        <a:bodyPr/>
        <a:lstStyle/>
        <a:p>
          <a:r>
            <a:rPr lang="en-US" dirty="0" smtClean="0"/>
            <a:t>DIA FARs.</a:t>
          </a:r>
          <a:endParaRPr lang="en-US" dirty="0"/>
        </a:p>
      </dgm:t>
    </dgm:pt>
    <dgm:pt modelId="{6EE831A0-F188-4D39-BD82-FE83F94E1FF8}" type="parTrans" cxnId="{932CF80C-719A-4FA4-952E-AD3268A7E35E}">
      <dgm:prSet/>
      <dgm:spPr/>
      <dgm:t>
        <a:bodyPr/>
        <a:lstStyle/>
        <a:p>
          <a:endParaRPr lang="en-US"/>
        </a:p>
      </dgm:t>
    </dgm:pt>
    <dgm:pt modelId="{9D303752-FD2E-4442-9C15-C5ABC8FD8D39}" type="sibTrans" cxnId="{932CF80C-719A-4FA4-952E-AD3268A7E35E}">
      <dgm:prSet/>
      <dgm:spPr/>
      <dgm:t>
        <a:bodyPr/>
        <a:lstStyle/>
        <a:p>
          <a:endParaRPr lang="en-US"/>
        </a:p>
      </dgm:t>
    </dgm:pt>
    <dgm:pt modelId="{C38EF15C-C251-4697-9B89-D0973DAA6ED7}">
      <dgm:prSet phldrT="[Text]"/>
      <dgm:spPr/>
      <dgm:t>
        <a:bodyPr/>
        <a:lstStyle/>
        <a:p>
          <a:r>
            <a:rPr lang="en-US" dirty="0" smtClean="0"/>
            <a:t>CCACA.</a:t>
          </a:r>
          <a:endParaRPr lang="en-US" dirty="0"/>
        </a:p>
      </dgm:t>
    </dgm:pt>
    <dgm:pt modelId="{D20C2036-43F3-4623-9FFA-14497ED5DA38}" type="parTrans" cxnId="{37776726-090B-4E79-8EFD-CFF99215F55B}">
      <dgm:prSet/>
      <dgm:spPr/>
      <dgm:t>
        <a:bodyPr/>
        <a:lstStyle/>
        <a:p>
          <a:endParaRPr lang="en-US"/>
        </a:p>
      </dgm:t>
    </dgm:pt>
    <dgm:pt modelId="{335937CD-079E-4198-BBFA-DB86264E9DD3}" type="sibTrans" cxnId="{37776726-090B-4E79-8EFD-CFF99215F55B}">
      <dgm:prSet/>
      <dgm:spPr/>
      <dgm:t>
        <a:bodyPr/>
        <a:lstStyle/>
        <a:p>
          <a:endParaRPr lang="en-US"/>
        </a:p>
      </dgm:t>
    </dgm:pt>
    <dgm:pt modelId="{D0E49336-566E-417E-85FD-81A5FD825524}">
      <dgm:prSet phldrT="[Text]"/>
      <dgm:spPr/>
      <dgm:t>
        <a:bodyPr/>
        <a:lstStyle/>
        <a:p>
          <a:r>
            <a:rPr lang="en-US" dirty="0" smtClean="0"/>
            <a:t>COIA.</a:t>
          </a:r>
          <a:endParaRPr lang="en-US" dirty="0"/>
        </a:p>
      </dgm:t>
    </dgm:pt>
    <dgm:pt modelId="{73A6E494-0A73-4B93-82AC-6D55FA9EF6FD}" type="parTrans" cxnId="{5B715EF0-9A94-40A8-B426-80F723DFE831}">
      <dgm:prSet/>
      <dgm:spPr/>
      <dgm:t>
        <a:bodyPr/>
        <a:lstStyle/>
        <a:p>
          <a:endParaRPr lang="en-US"/>
        </a:p>
      </dgm:t>
    </dgm:pt>
    <dgm:pt modelId="{91FD3CF8-BD8D-4B7D-84F4-E72D97DB23F0}" type="sibTrans" cxnId="{5B715EF0-9A94-40A8-B426-80F723DFE831}">
      <dgm:prSet/>
      <dgm:spPr/>
      <dgm:t>
        <a:bodyPr/>
        <a:lstStyle/>
        <a:p>
          <a:endParaRPr lang="en-US"/>
        </a:p>
      </dgm:t>
    </dgm:pt>
    <dgm:pt modelId="{3C243956-6423-4B51-90E5-3901BDEF081F}">
      <dgm:prSet phldrT="[Text]"/>
      <dgm:spPr/>
      <dgm:t>
        <a:bodyPr/>
        <a:lstStyle/>
        <a:p>
          <a:r>
            <a:rPr lang="en-US" dirty="0" smtClean="0"/>
            <a:t>Conferences.</a:t>
          </a:r>
          <a:endParaRPr lang="en-US" dirty="0"/>
        </a:p>
      </dgm:t>
    </dgm:pt>
    <dgm:pt modelId="{B25C8BE0-ED60-4C8D-BCED-87790372F69A}" type="parTrans" cxnId="{7D74FB6B-E3A5-4548-9374-1A26AB4ADAE9}">
      <dgm:prSet/>
      <dgm:spPr/>
      <dgm:t>
        <a:bodyPr/>
        <a:lstStyle/>
        <a:p>
          <a:endParaRPr lang="en-US"/>
        </a:p>
      </dgm:t>
    </dgm:pt>
    <dgm:pt modelId="{10B05754-5796-4A1D-A71B-58D066B9AA97}" type="sibTrans" cxnId="{7D74FB6B-E3A5-4548-9374-1A26AB4ADAE9}">
      <dgm:prSet/>
      <dgm:spPr/>
      <dgm:t>
        <a:bodyPr/>
        <a:lstStyle/>
        <a:p>
          <a:endParaRPr lang="en-US"/>
        </a:p>
      </dgm:t>
    </dgm:pt>
    <dgm:pt modelId="{AB325CA2-E4CB-4ECE-BA26-E8633375BFAC}">
      <dgm:prSet phldrT="[Text]"/>
      <dgm:spPr/>
      <dgm:t>
        <a:bodyPr/>
        <a:lstStyle/>
        <a:p>
          <a:r>
            <a:rPr lang="en-US" dirty="0" smtClean="0"/>
            <a:t>Practitioners.</a:t>
          </a:r>
          <a:endParaRPr lang="en-US" dirty="0"/>
        </a:p>
      </dgm:t>
    </dgm:pt>
    <dgm:pt modelId="{57F75756-2CB8-40FE-BFC6-516A8073E184}" type="parTrans" cxnId="{ED0DA5C2-2AF2-4649-8F33-51A8927993EC}">
      <dgm:prSet/>
      <dgm:spPr/>
      <dgm:t>
        <a:bodyPr/>
        <a:lstStyle/>
        <a:p>
          <a:endParaRPr lang="en-US"/>
        </a:p>
      </dgm:t>
    </dgm:pt>
    <dgm:pt modelId="{BA94C466-CAE4-4F25-8E88-57A7533A1033}" type="sibTrans" cxnId="{ED0DA5C2-2AF2-4649-8F33-51A8927993EC}">
      <dgm:prSet/>
      <dgm:spPr/>
      <dgm:t>
        <a:bodyPr/>
        <a:lstStyle/>
        <a:p>
          <a:endParaRPr lang="en-US"/>
        </a:p>
      </dgm:t>
    </dgm:pt>
    <dgm:pt modelId="{8D3F6718-5FC8-4057-8AFC-9630B79FBFD0}">
      <dgm:prSet phldrT="[Text]"/>
      <dgm:spPr/>
      <dgm:t>
        <a:bodyPr/>
        <a:lstStyle/>
        <a:p>
          <a:r>
            <a:rPr lang="en-US" dirty="0" smtClean="0"/>
            <a:t>Division II and III bodies as requested.</a:t>
          </a:r>
          <a:endParaRPr lang="en-US" dirty="0"/>
        </a:p>
      </dgm:t>
    </dgm:pt>
    <dgm:pt modelId="{334D739D-BD57-4F50-8DE8-C53DAD2457BB}" type="parTrans" cxnId="{E98E48DC-FD9C-4A20-AD19-4A6B642416F3}">
      <dgm:prSet/>
      <dgm:spPr/>
      <dgm:t>
        <a:bodyPr/>
        <a:lstStyle/>
        <a:p>
          <a:endParaRPr lang="en-US"/>
        </a:p>
      </dgm:t>
    </dgm:pt>
    <dgm:pt modelId="{F5F0BDAF-4064-4E53-B3BE-55C65FD805D7}" type="sibTrans" cxnId="{E98E48DC-FD9C-4A20-AD19-4A6B642416F3}">
      <dgm:prSet/>
      <dgm:spPr/>
      <dgm:t>
        <a:bodyPr/>
        <a:lstStyle/>
        <a:p>
          <a:endParaRPr lang="en-US"/>
        </a:p>
      </dgm:t>
    </dgm:pt>
    <dgm:pt modelId="{A50F04C0-A739-4DF4-8FCB-E7B66FFC05AE}" type="pres">
      <dgm:prSet presAssocID="{807CEC3D-7C82-4932-8C49-C77D3DA996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79206D-9388-4F19-AD68-D7654D853F26}" type="pres">
      <dgm:prSet presAssocID="{A3C0C1BF-CF83-4BFD-8890-9DF8AB0AF3CD}" presName="composite" presStyleCnt="0"/>
      <dgm:spPr/>
      <dgm:t>
        <a:bodyPr/>
        <a:lstStyle/>
        <a:p>
          <a:endParaRPr lang="en-US"/>
        </a:p>
      </dgm:t>
    </dgm:pt>
    <dgm:pt modelId="{5D81E37B-E38C-44E7-AC82-B5CDFFA73959}" type="pres">
      <dgm:prSet presAssocID="{A3C0C1BF-CF83-4BFD-8890-9DF8AB0AF3CD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B54CE8-2EBB-40F2-A48C-13BBF65414B8}" type="pres">
      <dgm:prSet presAssocID="{A3C0C1BF-CF83-4BFD-8890-9DF8AB0AF3CD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B7FD0-BD1E-45A7-B72A-4F5C84A17D97}" type="pres">
      <dgm:prSet presAssocID="{DB76C233-6FEE-4DCD-B569-0E1D2FA7E7C6}" presName="space" presStyleCnt="0"/>
      <dgm:spPr/>
      <dgm:t>
        <a:bodyPr/>
        <a:lstStyle/>
        <a:p>
          <a:endParaRPr lang="en-US"/>
        </a:p>
      </dgm:t>
    </dgm:pt>
    <dgm:pt modelId="{27AE65ED-AA46-463D-A728-650343C49268}" type="pres">
      <dgm:prSet presAssocID="{CDFA20DB-C376-4A3C-8236-EF5178172AC0}" presName="composite" presStyleCnt="0"/>
      <dgm:spPr/>
      <dgm:t>
        <a:bodyPr/>
        <a:lstStyle/>
        <a:p>
          <a:endParaRPr lang="en-US"/>
        </a:p>
      </dgm:t>
    </dgm:pt>
    <dgm:pt modelId="{D3DCED01-C283-433C-A9DC-6D0DE0B6BB14}" type="pres">
      <dgm:prSet presAssocID="{CDFA20DB-C376-4A3C-8236-EF5178172AC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33CE15-FF71-4789-A7CB-132BCB6D411F}" type="pres">
      <dgm:prSet presAssocID="{CDFA20DB-C376-4A3C-8236-EF5178172AC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34DAFB-2855-4B5B-B13E-08A80B609B73}" srcId="{A3C0C1BF-CF83-4BFD-8890-9DF8AB0AF3CD}" destId="{96EE9E81-D6C0-4227-8830-AB6258B82648}" srcOrd="1" destOrd="0" parTransId="{3BA3F429-1CE1-4897-8D63-1A34534D72E2}" sibTransId="{94037FAA-4B57-4821-BE4E-319129E42082}"/>
    <dgm:cxn modelId="{97B82BAE-8690-436C-B0B1-F25E58AFB1D8}" type="presOf" srcId="{E467FF73-9CA0-412B-A9ED-626EFCE22820}" destId="{24B54CE8-2EBB-40F2-A48C-13BBF65414B8}" srcOrd="0" destOrd="3" presId="urn:microsoft.com/office/officeart/2005/8/layout/hList1"/>
    <dgm:cxn modelId="{CD06F809-385B-4F71-9FBD-7D971E6F6C84}" type="presOf" srcId="{3C243956-6423-4B51-90E5-3901BDEF081F}" destId="{1A33CE15-FF71-4789-A7CB-132BCB6D411F}" srcOrd="0" destOrd="5" presId="urn:microsoft.com/office/officeart/2005/8/layout/hList1"/>
    <dgm:cxn modelId="{09F7299F-45FE-41EA-B8E2-684DA1AA9215}" srcId="{807CEC3D-7C82-4932-8C49-C77D3DA996CD}" destId="{A3C0C1BF-CF83-4BFD-8890-9DF8AB0AF3CD}" srcOrd="0" destOrd="0" parTransId="{88AEDA56-B7A1-4E36-90AC-9349BFA51C82}" sibTransId="{DB76C233-6FEE-4DCD-B569-0E1D2FA7E7C6}"/>
    <dgm:cxn modelId="{E789D73D-3F41-495F-9FDA-AAEE36B48478}" type="presOf" srcId="{8D3F6718-5FC8-4057-8AFC-9630B79FBFD0}" destId="{24B54CE8-2EBB-40F2-A48C-13BBF65414B8}" srcOrd="0" destOrd="8" presId="urn:microsoft.com/office/officeart/2005/8/layout/hList1"/>
    <dgm:cxn modelId="{E919C740-3FB8-447E-870B-F00E09A3368F}" srcId="{CDFA20DB-C376-4A3C-8236-EF5178172AC0}" destId="{46AF03F8-8C54-4C84-88E7-DD639F380152}" srcOrd="0" destOrd="0" parTransId="{0F1E0517-AED3-4182-9BA3-750FACC602DB}" sibTransId="{E2BCE6AF-B604-4A2B-96C2-824A358622B0}"/>
    <dgm:cxn modelId="{7BF9C789-DFC0-4410-A281-BB560AEE7AAE}" srcId="{A3C0C1BF-CF83-4BFD-8890-9DF8AB0AF3CD}" destId="{B639B74F-FA71-4C12-868B-43F9BE2D5BC0}" srcOrd="2" destOrd="0" parTransId="{2E68C832-FD00-4C8E-BFE7-228CBC9CBF92}" sibTransId="{828D69D1-63B1-4A20-92A3-7C5C0C308019}"/>
    <dgm:cxn modelId="{81CD0B1E-5FE1-4AD3-981A-DFE0B393F997}" type="presOf" srcId="{CDFA20DB-C376-4A3C-8236-EF5178172AC0}" destId="{D3DCED01-C283-433C-A9DC-6D0DE0B6BB14}" srcOrd="0" destOrd="0" presId="urn:microsoft.com/office/officeart/2005/8/layout/hList1"/>
    <dgm:cxn modelId="{D2BEED9F-18C8-4DB7-8E85-09AAF6F5CC17}" srcId="{A3C0C1BF-CF83-4BFD-8890-9DF8AB0AF3CD}" destId="{097BB4B1-2EF8-4293-B668-2C7968A4EBC9}" srcOrd="6" destOrd="0" parTransId="{F93D2930-294F-441F-A220-56E78DFF3F95}" sibTransId="{FD135147-D077-4E22-B4CB-548CF57A7C6A}"/>
    <dgm:cxn modelId="{BB72C419-4E84-474F-950F-701D994AD14E}" type="presOf" srcId="{7453EC23-8AAF-4307-BB43-49D31A9C47B1}" destId="{1A33CE15-FF71-4789-A7CB-132BCB6D411F}" srcOrd="0" destOrd="1" presId="urn:microsoft.com/office/officeart/2005/8/layout/hList1"/>
    <dgm:cxn modelId="{3CB4A1B6-94FF-4A42-B426-407A3B206719}" type="presOf" srcId="{96EE9E81-D6C0-4227-8830-AB6258B82648}" destId="{24B54CE8-2EBB-40F2-A48C-13BBF65414B8}" srcOrd="0" destOrd="1" presId="urn:microsoft.com/office/officeart/2005/8/layout/hList1"/>
    <dgm:cxn modelId="{C502C04B-73E5-45E7-A3C9-FF76B8927939}" srcId="{A3C0C1BF-CF83-4BFD-8890-9DF8AB0AF3CD}" destId="{E467FF73-9CA0-412B-A9ED-626EFCE22820}" srcOrd="3" destOrd="0" parTransId="{D56E6EBF-AB7A-4B05-8037-D800ECB29866}" sibTransId="{EFA3BFC8-BD01-4E1B-9CBB-B4F00AE9CE16}"/>
    <dgm:cxn modelId="{A3B4A3ED-E0A4-4FCF-A98C-CA015AF66DF6}" type="presOf" srcId="{46AF03F8-8C54-4C84-88E7-DD639F380152}" destId="{1A33CE15-FF71-4789-A7CB-132BCB6D411F}" srcOrd="0" destOrd="0" presId="urn:microsoft.com/office/officeart/2005/8/layout/hList1"/>
    <dgm:cxn modelId="{7D74FB6B-E3A5-4548-9374-1A26AB4ADAE9}" srcId="{CDFA20DB-C376-4A3C-8236-EF5178172AC0}" destId="{3C243956-6423-4B51-90E5-3901BDEF081F}" srcOrd="5" destOrd="0" parTransId="{B25C8BE0-ED60-4C8D-BCED-87790372F69A}" sibTransId="{10B05754-5796-4A1D-A71B-58D066B9AA97}"/>
    <dgm:cxn modelId="{FC7DBD93-F1A9-43B8-9B68-C111F75A4E01}" type="presOf" srcId="{C38EF15C-C251-4697-9B89-D0973DAA6ED7}" destId="{1A33CE15-FF71-4789-A7CB-132BCB6D411F}" srcOrd="0" destOrd="3" presId="urn:microsoft.com/office/officeart/2005/8/layout/hList1"/>
    <dgm:cxn modelId="{8863C74C-40CC-49B5-9A3B-B43E5A6E9A9B}" type="presOf" srcId="{267F8557-599C-4D91-B009-9173C1A680C8}" destId="{24B54CE8-2EBB-40F2-A48C-13BBF65414B8}" srcOrd="0" destOrd="5" presId="urn:microsoft.com/office/officeart/2005/8/layout/hList1"/>
    <dgm:cxn modelId="{8BDF019C-58E7-49D5-A04B-E38E76EE289E}" srcId="{A3C0C1BF-CF83-4BFD-8890-9DF8AB0AF3CD}" destId="{59E014C3-7CB2-4253-9231-C7CE348E4CBD}" srcOrd="4" destOrd="0" parTransId="{23BF32C9-8EAC-4281-9C01-9FC42FDAE04F}" sibTransId="{028A4058-7CBA-42DC-8BCD-ACB633519A7F}"/>
    <dgm:cxn modelId="{932CF80C-719A-4FA4-952E-AD3268A7E35E}" srcId="{CDFA20DB-C376-4A3C-8236-EF5178172AC0}" destId="{66382323-721E-4763-97C3-5CA7AAA1C31E}" srcOrd="2" destOrd="0" parTransId="{6EE831A0-F188-4D39-BD82-FE83F94E1FF8}" sibTransId="{9D303752-FD2E-4442-9C15-C5ABC8FD8D39}"/>
    <dgm:cxn modelId="{5FEE8387-2776-4751-81E9-A5B228E77EF6}" type="presOf" srcId="{807CEC3D-7C82-4932-8C49-C77D3DA996CD}" destId="{A50F04C0-A739-4DF4-8FCB-E7B66FFC05AE}" srcOrd="0" destOrd="0" presId="urn:microsoft.com/office/officeart/2005/8/layout/hList1"/>
    <dgm:cxn modelId="{BF14EAB0-79BB-427C-8E07-8BCE40F80AE6}" type="presOf" srcId="{59E014C3-7CB2-4253-9231-C7CE348E4CBD}" destId="{24B54CE8-2EBB-40F2-A48C-13BBF65414B8}" srcOrd="0" destOrd="4" presId="urn:microsoft.com/office/officeart/2005/8/layout/hList1"/>
    <dgm:cxn modelId="{57D16908-2FA4-453F-903F-A8B5591469F6}" type="presOf" srcId="{A3C0C1BF-CF83-4BFD-8890-9DF8AB0AF3CD}" destId="{5D81E37B-E38C-44E7-AC82-B5CDFFA73959}" srcOrd="0" destOrd="0" presId="urn:microsoft.com/office/officeart/2005/8/layout/hList1"/>
    <dgm:cxn modelId="{6BFA7471-3D8A-4D00-A2D3-CC38138259BF}" srcId="{A3C0C1BF-CF83-4BFD-8890-9DF8AB0AF3CD}" destId="{8506BA9A-55CD-4B1E-9138-3576F497450B}" srcOrd="7" destOrd="0" parTransId="{799AEA50-F422-4114-89EC-3A0771DE7DD1}" sibTransId="{24631CFF-A995-47FB-A022-0EF6E4D108D4}"/>
    <dgm:cxn modelId="{F9F03457-0C00-4685-8E36-09AC35C09DF2}" type="presOf" srcId="{B639B74F-FA71-4C12-868B-43F9BE2D5BC0}" destId="{24B54CE8-2EBB-40F2-A48C-13BBF65414B8}" srcOrd="0" destOrd="2" presId="urn:microsoft.com/office/officeart/2005/8/layout/hList1"/>
    <dgm:cxn modelId="{49B2C099-3B10-4938-A9F9-095E44EE71D3}" type="presOf" srcId="{097BB4B1-2EF8-4293-B668-2C7968A4EBC9}" destId="{24B54CE8-2EBB-40F2-A48C-13BBF65414B8}" srcOrd="0" destOrd="6" presId="urn:microsoft.com/office/officeart/2005/8/layout/hList1"/>
    <dgm:cxn modelId="{E98E48DC-FD9C-4A20-AD19-4A6B642416F3}" srcId="{A3C0C1BF-CF83-4BFD-8890-9DF8AB0AF3CD}" destId="{8D3F6718-5FC8-4057-8AFC-9630B79FBFD0}" srcOrd="8" destOrd="0" parTransId="{334D739D-BD57-4F50-8DE8-C53DAD2457BB}" sibTransId="{F5F0BDAF-4064-4E53-B3BE-55C65FD805D7}"/>
    <dgm:cxn modelId="{821AC51A-012E-4B99-A92F-17EC9B872E15}" srcId="{A3C0C1BF-CF83-4BFD-8890-9DF8AB0AF3CD}" destId="{1D422D55-A622-40BA-B304-A22FCA6A4C1A}" srcOrd="0" destOrd="0" parTransId="{8B0A6FF7-2661-4D5C-ACBF-7EA4411E9A61}" sibTransId="{BC70934D-3789-4A84-87C9-33BA12883669}"/>
    <dgm:cxn modelId="{AA399CE3-9093-4188-9936-4E3286F0F2C9}" srcId="{A3C0C1BF-CF83-4BFD-8890-9DF8AB0AF3CD}" destId="{267F8557-599C-4D91-B009-9173C1A680C8}" srcOrd="5" destOrd="0" parTransId="{CD8B1E1C-F1BC-4A7D-9F5C-581391F4E13F}" sibTransId="{252E0AB3-DBF4-4361-998F-B110781502E3}"/>
    <dgm:cxn modelId="{180568C5-CCEF-4FE8-898E-5E6E9BF3217D}" srcId="{807CEC3D-7C82-4932-8C49-C77D3DA996CD}" destId="{CDFA20DB-C376-4A3C-8236-EF5178172AC0}" srcOrd="1" destOrd="0" parTransId="{25405AA1-FCF6-485B-BC6C-FF4B4D36AED5}" sibTransId="{E0CB0059-3FE4-4E21-95E6-4A0A5614EF77}"/>
    <dgm:cxn modelId="{E4B122B9-632A-4847-941E-396E106F551C}" type="presOf" srcId="{D0E49336-566E-417E-85FD-81A5FD825524}" destId="{1A33CE15-FF71-4789-A7CB-132BCB6D411F}" srcOrd="0" destOrd="4" presId="urn:microsoft.com/office/officeart/2005/8/layout/hList1"/>
    <dgm:cxn modelId="{5B715EF0-9A94-40A8-B426-80F723DFE831}" srcId="{CDFA20DB-C376-4A3C-8236-EF5178172AC0}" destId="{D0E49336-566E-417E-85FD-81A5FD825524}" srcOrd="4" destOrd="0" parTransId="{73A6E494-0A73-4B93-82AC-6D55FA9EF6FD}" sibTransId="{91FD3CF8-BD8D-4B7D-84F4-E72D97DB23F0}"/>
    <dgm:cxn modelId="{A4B1C602-4886-4C04-9AD6-B4D8B7F19E7B}" srcId="{CDFA20DB-C376-4A3C-8236-EF5178172AC0}" destId="{7453EC23-8AAF-4307-BB43-49D31A9C47B1}" srcOrd="1" destOrd="0" parTransId="{149B2B01-6D2E-4386-86C7-E46196DCC61C}" sibTransId="{313DC689-C3C2-48E6-AE11-C5446B91B093}"/>
    <dgm:cxn modelId="{933EF852-7BC2-4C44-8721-66864C3AF9B9}" type="presOf" srcId="{AB325CA2-E4CB-4ECE-BA26-E8633375BFAC}" destId="{1A33CE15-FF71-4789-A7CB-132BCB6D411F}" srcOrd="0" destOrd="6" presId="urn:microsoft.com/office/officeart/2005/8/layout/hList1"/>
    <dgm:cxn modelId="{0C4F8F0F-0F3B-4AE9-92FA-E3BC5F8ED838}" type="presOf" srcId="{8506BA9A-55CD-4B1E-9138-3576F497450B}" destId="{24B54CE8-2EBB-40F2-A48C-13BBF65414B8}" srcOrd="0" destOrd="7" presId="urn:microsoft.com/office/officeart/2005/8/layout/hList1"/>
    <dgm:cxn modelId="{C3354C4D-B675-48C8-B62C-9A9AB5C0E4CB}" type="presOf" srcId="{66382323-721E-4763-97C3-5CA7AAA1C31E}" destId="{1A33CE15-FF71-4789-A7CB-132BCB6D411F}" srcOrd="0" destOrd="2" presId="urn:microsoft.com/office/officeart/2005/8/layout/hList1"/>
    <dgm:cxn modelId="{5F9C6679-3F19-4670-9FC8-8D254AED54B3}" type="presOf" srcId="{1D422D55-A622-40BA-B304-A22FCA6A4C1A}" destId="{24B54CE8-2EBB-40F2-A48C-13BBF65414B8}" srcOrd="0" destOrd="0" presId="urn:microsoft.com/office/officeart/2005/8/layout/hList1"/>
    <dgm:cxn modelId="{37776726-090B-4E79-8EFD-CFF99215F55B}" srcId="{CDFA20DB-C376-4A3C-8236-EF5178172AC0}" destId="{C38EF15C-C251-4697-9B89-D0973DAA6ED7}" srcOrd="3" destOrd="0" parTransId="{D20C2036-43F3-4623-9FFA-14497ED5DA38}" sibTransId="{335937CD-079E-4198-BBFA-DB86264E9DD3}"/>
    <dgm:cxn modelId="{ED0DA5C2-2AF2-4649-8F33-51A8927993EC}" srcId="{CDFA20DB-C376-4A3C-8236-EF5178172AC0}" destId="{AB325CA2-E4CB-4ECE-BA26-E8633375BFAC}" srcOrd="6" destOrd="0" parTransId="{57F75756-2CB8-40FE-BFC6-516A8073E184}" sibTransId="{BA94C466-CAE4-4F25-8E88-57A7533A1033}"/>
    <dgm:cxn modelId="{DA06AA90-85A0-4A34-9D71-63F745A6CCE0}" type="presParOf" srcId="{A50F04C0-A739-4DF4-8FCB-E7B66FFC05AE}" destId="{CA79206D-9388-4F19-AD68-D7654D853F26}" srcOrd="0" destOrd="0" presId="urn:microsoft.com/office/officeart/2005/8/layout/hList1"/>
    <dgm:cxn modelId="{CAF65170-E39B-4911-A777-AD6D802AC377}" type="presParOf" srcId="{CA79206D-9388-4F19-AD68-D7654D853F26}" destId="{5D81E37B-E38C-44E7-AC82-B5CDFFA73959}" srcOrd="0" destOrd="0" presId="urn:microsoft.com/office/officeart/2005/8/layout/hList1"/>
    <dgm:cxn modelId="{1AD68628-4C75-40F2-A214-E9C26B32BDD5}" type="presParOf" srcId="{CA79206D-9388-4F19-AD68-D7654D853F26}" destId="{24B54CE8-2EBB-40F2-A48C-13BBF65414B8}" srcOrd="1" destOrd="0" presId="urn:microsoft.com/office/officeart/2005/8/layout/hList1"/>
    <dgm:cxn modelId="{A2208536-34A1-4B4C-9465-3545299CB78C}" type="presParOf" srcId="{A50F04C0-A739-4DF4-8FCB-E7B66FFC05AE}" destId="{5F4B7FD0-BD1E-45A7-B72A-4F5C84A17D97}" srcOrd="1" destOrd="0" presId="urn:microsoft.com/office/officeart/2005/8/layout/hList1"/>
    <dgm:cxn modelId="{89A27605-D77A-451C-9661-82B5531A02AA}" type="presParOf" srcId="{A50F04C0-A739-4DF4-8FCB-E7B66FFC05AE}" destId="{27AE65ED-AA46-463D-A728-650343C49268}" srcOrd="2" destOrd="0" presId="urn:microsoft.com/office/officeart/2005/8/layout/hList1"/>
    <dgm:cxn modelId="{78510355-5CC2-417D-A393-5F84F1B5C0D4}" type="presParOf" srcId="{27AE65ED-AA46-463D-A728-650343C49268}" destId="{D3DCED01-C283-433C-A9DC-6D0DE0B6BB14}" srcOrd="0" destOrd="0" presId="urn:microsoft.com/office/officeart/2005/8/layout/hList1"/>
    <dgm:cxn modelId="{9FF0CCCE-0AC7-4753-93F2-D46E2FF5A796}" type="presParOf" srcId="{27AE65ED-AA46-463D-A728-650343C49268}" destId="{1A33CE15-FF71-4789-A7CB-132BCB6D41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063AA9-5185-40D6-889F-865FB2B23D8D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BA97E3-B782-474B-9263-07FD814F56F6}">
      <dgm:prSet phldrT="[Text]"/>
      <dgm:spPr/>
      <dgm:t>
        <a:bodyPr/>
        <a:lstStyle/>
        <a:p>
          <a:r>
            <a:rPr lang="en-US" dirty="0" smtClean="0"/>
            <a:t>Academic Misconduct Core Principles</a:t>
          </a:r>
          <a:endParaRPr lang="en-US" dirty="0"/>
        </a:p>
      </dgm:t>
    </dgm:pt>
    <dgm:pt modelId="{73B8613B-30F4-467D-A1FE-862B3E08C93B}" type="parTrans" cxnId="{36A5F101-8B29-4844-8601-933086C62B85}">
      <dgm:prSet/>
      <dgm:spPr/>
      <dgm:t>
        <a:bodyPr/>
        <a:lstStyle/>
        <a:p>
          <a:endParaRPr lang="en-US"/>
        </a:p>
      </dgm:t>
    </dgm:pt>
    <dgm:pt modelId="{59021010-A056-48AC-9996-A7212B9952BC}" type="sibTrans" cxnId="{36A5F101-8B29-4844-8601-933086C62B85}">
      <dgm:prSet/>
      <dgm:spPr/>
      <dgm:t>
        <a:bodyPr/>
        <a:lstStyle/>
        <a:p>
          <a:endParaRPr lang="en-US"/>
        </a:p>
      </dgm:t>
    </dgm:pt>
    <dgm:pt modelId="{E8FAF2D6-ACA6-4DDF-ADE0-6B4E05E1791E}">
      <dgm:prSet phldrT="[Text]" custT="1"/>
      <dgm:spPr/>
      <dgm:t>
        <a:bodyPr/>
        <a:lstStyle/>
        <a:p>
          <a:r>
            <a:rPr lang="en-US" sz="1800" dirty="0" smtClean="0"/>
            <a:t>Providing false or misleading </a:t>
          </a:r>
          <a:r>
            <a:rPr lang="en-US" sz="1800" u="sng" dirty="0" smtClean="0"/>
            <a:t>APP</a:t>
          </a:r>
          <a:r>
            <a:rPr lang="en-US" sz="1800" dirty="0" smtClean="0"/>
            <a:t> information should be a violation.</a:t>
          </a:r>
          <a:endParaRPr lang="en-US" sz="1800" dirty="0"/>
        </a:p>
      </dgm:t>
    </dgm:pt>
    <dgm:pt modelId="{E9AA32A2-11F7-4006-B68F-C09C676B82EE}" type="parTrans" cxnId="{6CD5CA3C-986E-4A11-AC23-DE80F32B370B}">
      <dgm:prSet/>
      <dgm:spPr/>
      <dgm:t>
        <a:bodyPr/>
        <a:lstStyle/>
        <a:p>
          <a:endParaRPr lang="en-US"/>
        </a:p>
      </dgm:t>
    </dgm:pt>
    <dgm:pt modelId="{9FA736BF-5DA1-48B8-93E5-E717625988D1}" type="sibTrans" cxnId="{6CD5CA3C-986E-4A11-AC23-DE80F32B370B}">
      <dgm:prSet/>
      <dgm:spPr/>
      <dgm:t>
        <a:bodyPr/>
        <a:lstStyle/>
        <a:p>
          <a:endParaRPr lang="en-US"/>
        </a:p>
      </dgm:t>
    </dgm:pt>
    <dgm:pt modelId="{3D15012B-0632-450A-A2DC-C8BBE0C4202A}">
      <dgm:prSet phldrT="[Text]" custT="1"/>
      <dgm:spPr/>
      <dgm:t>
        <a:bodyPr/>
        <a:lstStyle/>
        <a:p>
          <a:r>
            <a:rPr lang="en-US" sz="1800" dirty="0" smtClean="0"/>
            <a:t>Need </a:t>
          </a:r>
          <a:r>
            <a:rPr lang="en-US" sz="1800" u="sng" dirty="0" smtClean="0"/>
            <a:t>spectrum</a:t>
          </a:r>
          <a:r>
            <a:rPr lang="en-US" sz="1800" dirty="0" smtClean="0"/>
            <a:t> of misconduct penalties.</a:t>
          </a:r>
          <a:endParaRPr lang="en-US" sz="1800" dirty="0"/>
        </a:p>
      </dgm:t>
    </dgm:pt>
    <dgm:pt modelId="{108931E3-10B6-4B2D-9EDF-E24758979D03}" type="parTrans" cxnId="{216200E5-687E-4899-8FAE-3A8AAA0ED95C}">
      <dgm:prSet/>
      <dgm:spPr/>
      <dgm:t>
        <a:bodyPr/>
        <a:lstStyle/>
        <a:p>
          <a:endParaRPr lang="en-US"/>
        </a:p>
      </dgm:t>
    </dgm:pt>
    <dgm:pt modelId="{FD22790D-B327-4A5D-8096-B2B747E4A7F6}" type="sibTrans" cxnId="{216200E5-687E-4899-8FAE-3A8AAA0ED95C}">
      <dgm:prSet/>
      <dgm:spPr/>
      <dgm:t>
        <a:bodyPr/>
        <a:lstStyle/>
        <a:p>
          <a:endParaRPr lang="en-US"/>
        </a:p>
      </dgm:t>
    </dgm:pt>
    <dgm:pt modelId="{06115033-7C43-474A-BAAE-BB187445E306}">
      <dgm:prSet phldrT="[Text]" custT="1"/>
      <dgm:spPr/>
      <dgm:t>
        <a:bodyPr/>
        <a:lstStyle/>
        <a:p>
          <a:r>
            <a:rPr lang="en-US" sz="1800" dirty="0" smtClean="0"/>
            <a:t>Need to have and follow institutional academic misconduct </a:t>
          </a:r>
          <a:r>
            <a:rPr lang="en-US" sz="1800" u="sng" dirty="0" smtClean="0"/>
            <a:t>policies and procedures</a:t>
          </a:r>
          <a:r>
            <a:rPr lang="en-US" sz="1800" u="none" dirty="0" smtClean="0"/>
            <a:t>.</a:t>
          </a:r>
          <a:endParaRPr lang="en-US" sz="1800" u="sng" dirty="0"/>
        </a:p>
      </dgm:t>
    </dgm:pt>
    <dgm:pt modelId="{FF4CF12C-EF38-484B-8C5E-C3EE90074747}" type="parTrans" cxnId="{3FF6C12F-35D9-449C-BC50-773B3110245C}">
      <dgm:prSet/>
      <dgm:spPr/>
      <dgm:t>
        <a:bodyPr/>
        <a:lstStyle/>
        <a:p>
          <a:endParaRPr lang="en-US"/>
        </a:p>
      </dgm:t>
    </dgm:pt>
    <dgm:pt modelId="{6115EE4D-5168-4CCB-A9E9-56874A55A809}" type="sibTrans" cxnId="{3FF6C12F-35D9-449C-BC50-773B3110245C}">
      <dgm:prSet/>
      <dgm:spPr/>
      <dgm:t>
        <a:bodyPr/>
        <a:lstStyle/>
        <a:p>
          <a:endParaRPr lang="en-US"/>
        </a:p>
      </dgm:t>
    </dgm:pt>
    <dgm:pt modelId="{707C29A7-8AE1-4513-B840-4114D67A17FE}">
      <dgm:prSet custT="1"/>
      <dgm:spPr/>
      <dgm:t>
        <a:bodyPr/>
        <a:lstStyle/>
        <a:p>
          <a:r>
            <a:rPr lang="en-US" sz="1800" dirty="0" smtClean="0"/>
            <a:t>Athletics shall be maintained as  vital part of academic institution.</a:t>
          </a:r>
          <a:endParaRPr lang="en-US" sz="1800" dirty="0"/>
        </a:p>
      </dgm:t>
    </dgm:pt>
    <dgm:pt modelId="{9DFF829E-6777-4DB1-9231-7FC70C2A2F4C}" type="parTrans" cxnId="{59419ADE-FA52-4D05-BA4F-551AD8BE8E6F}">
      <dgm:prSet/>
      <dgm:spPr/>
      <dgm:t>
        <a:bodyPr/>
        <a:lstStyle/>
        <a:p>
          <a:endParaRPr lang="en-US"/>
        </a:p>
      </dgm:t>
    </dgm:pt>
    <dgm:pt modelId="{6D1CED55-F08A-4E6B-B113-45AAE8090720}" type="sibTrans" cxnId="{59419ADE-FA52-4D05-BA4F-551AD8BE8E6F}">
      <dgm:prSet/>
      <dgm:spPr/>
      <dgm:t>
        <a:bodyPr/>
        <a:lstStyle/>
        <a:p>
          <a:endParaRPr lang="en-US"/>
        </a:p>
      </dgm:t>
    </dgm:pt>
    <dgm:pt modelId="{1791E957-F1E2-4678-BDD8-55B32C38B49D}">
      <dgm:prSet custT="1"/>
      <dgm:spPr/>
      <dgm:t>
        <a:bodyPr/>
        <a:lstStyle/>
        <a:p>
          <a:r>
            <a:rPr lang="en-US" sz="1800" u="sng" dirty="0" smtClean="0"/>
            <a:t>Institutional obligation</a:t>
          </a:r>
          <a:r>
            <a:rPr lang="en-US" sz="1800" u="none" dirty="0" smtClean="0"/>
            <a:t> </a:t>
          </a:r>
          <a:r>
            <a:rPr lang="en-US" sz="1800" dirty="0" smtClean="0"/>
            <a:t>to determine when misconduct occurs.  </a:t>
          </a:r>
          <a:endParaRPr lang="en-US" sz="1800" dirty="0"/>
        </a:p>
      </dgm:t>
    </dgm:pt>
    <dgm:pt modelId="{06F1FB51-77B4-49C8-B7E5-A3E4CA6AE439}" type="parTrans" cxnId="{0DC42725-854C-43B1-B57D-DB620F20DF3E}">
      <dgm:prSet/>
      <dgm:spPr/>
      <dgm:t>
        <a:bodyPr/>
        <a:lstStyle/>
        <a:p>
          <a:endParaRPr lang="en-US"/>
        </a:p>
      </dgm:t>
    </dgm:pt>
    <dgm:pt modelId="{61BB0B41-76B9-4B39-A687-A2E004E47E30}" type="sibTrans" cxnId="{0DC42725-854C-43B1-B57D-DB620F20DF3E}">
      <dgm:prSet/>
      <dgm:spPr/>
      <dgm:t>
        <a:bodyPr/>
        <a:lstStyle/>
        <a:p>
          <a:endParaRPr lang="en-US"/>
        </a:p>
      </dgm:t>
    </dgm:pt>
    <dgm:pt modelId="{C47C246B-F27C-4B1E-BE88-B77BAA745A6A}">
      <dgm:prSet custT="1"/>
      <dgm:spPr/>
      <dgm:t>
        <a:bodyPr/>
        <a:lstStyle/>
        <a:p>
          <a:r>
            <a:rPr lang="en-US" sz="1800" dirty="0" smtClean="0"/>
            <a:t>Involvement of </a:t>
          </a:r>
          <a:r>
            <a:rPr lang="en-US" sz="1800" u="sng" smtClean="0"/>
            <a:t>institutional personnel</a:t>
          </a:r>
          <a:r>
            <a:rPr lang="en-US" sz="1800" smtClean="0"/>
            <a:t> </a:t>
          </a:r>
          <a:r>
            <a:rPr lang="en-US" sz="1800" dirty="0" smtClean="0"/>
            <a:t>should be a violation.</a:t>
          </a:r>
          <a:endParaRPr lang="en-US" sz="1800" dirty="0"/>
        </a:p>
      </dgm:t>
    </dgm:pt>
    <dgm:pt modelId="{C03A9AE9-296C-46EB-9A8C-F41F6C2EA706}" type="parTrans" cxnId="{A832E8C0-750E-4B08-BC35-DBD0338C9E9A}">
      <dgm:prSet/>
      <dgm:spPr/>
      <dgm:t>
        <a:bodyPr/>
        <a:lstStyle/>
        <a:p>
          <a:endParaRPr lang="en-US"/>
        </a:p>
      </dgm:t>
    </dgm:pt>
    <dgm:pt modelId="{152EC713-C10B-4B0A-BC0C-85C805E43FE5}" type="sibTrans" cxnId="{A832E8C0-750E-4B08-BC35-DBD0338C9E9A}">
      <dgm:prSet/>
      <dgm:spPr/>
      <dgm:t>
        <a:bodyPr/>
        <a:lstStyle/>
        <a:p>
          <a:endParaRPr lang="en-US"/>
        </a:p>
      </dgm:t>
    </dgm:pt>
    <dgm:pt modelId="{7E9FE019-7860-45CD-BD72-D6F4B4B02956}">
      <dgm:prSet/>
      <dgm:spPr/>
      <dgm:t>
        <a:bodyPr/>
        <a:lstStyle/>
        <a:p>
          <a:r>
            <a:rPr lang="en-US" dirty="0" smtClean="0"/>
            <a:t>Misconduct </a:t>
          </a:r>
          <a:r>
            <a:rPr lang="en-US" u="sng" dirty="0" smtClean="0"/>
            <a:t>between SA and student</a:t>
          </a:r>
          <a:r>
            <a:rPr lang="en-US" dirty="0" smtClean="0"/>
            <a:t> should be handled by institution.</a:t>
          </a:r>
          <a:endParaRPr lang="en-US" dirty="0"/>
        </a:p>
      </dgm:t>
    </dgm:pt>
    <dgm:pt modelId="{BC7B4ABD-C125-443F-AC95-F64841576469}" type="parTrans" cxnId="{82A702F3-4D8F-4ED6-815E-3A4272E6CC09}">
      <dgm:prSet/>
      <dgm:spPr/>
      <dgm:t>
        <a:bodyPr/>
        <a:lstStyle/>
        <a:p>
          <a:endParaRPr lang="en-US"/>
        </a:p>
      </dgm:t>
    </dgm:pt>
    <dgm:pt modelId="{6B4C4534-9B68-45B2-AE35-96B5B6AF6029}" type="sibTrans" cxnId="{82A702F3-4D8F-4ED6-815E-3A4272E6CC09}">
      <dgm:prSet/>
      <dgm:spPr/>
      <dgm:t>
        <a:bodyPr/>
        <a:lstStyle/>
        <a:p>
          <a:endParaRPr lang="en-US"/>
        </a:p>
      </dgm:t>
    </dgm:pt>
    <dgm:pt modelId="{ABB8C481-E2BF-4049-97F9-BD498BFADEEE}" type="pres">
      <dgm:prSet presAssocID="{4B063AA9-5185-40D6-889F-865FB2B23D8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BA50286-96D4-4E49-A90A-110B53463C4A}" type="pres">
      <dgm:prSet presAssocID="{92BA97E3-B782-474B-9263-07FD814F56F6}" presName="singleCycle" presStyleCnt="0"/>
      <dgm:spPr/>
    </dgm:pt>
    <dgm:pt modelId="{4EB7C893-CFEF-469A-99E5-35FE85CDA48F}" type="pres">
      <dgm:prSet presAssocID="{92BA97E3-B782-474B-9263-07FD814F56F6}" presName="singleCenter" presStyleLbl="node1" presStyleIdx="0" presStyleCnt="8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8C1BCFA-B051-4052-BF15-3CC5CB4DF65C}" type="pres">
      <dgm:prSet presAssocID="{9DFF829E-6777-4DB1-9231-7FC70C2A2F4C}" presName="Name56" presStyleLbl="parChTrans1D2" presStyleIdx="0" presStyleCnt="7"/>
      <dgm:spPr/>
      <dgm:t>
        <a:bodyPr/>
        <a:lstStyle/>
        <a:p>
          <a:endParaRPr lang="en-US"/>
        </a:p>
      </dgm:t>
    </dgm:pt>
    <dgm:pt modelId="{B9579EA8-1AAA-4585-B6FF-E2028E880C72}" type="pres">
      <dgm:prSet presAssocID="{707C29A7-8AE1-4513-B840-4114D67A17FE}" presName="text0" presStyleLbl="node1" presStyleIdx="1" presStyleCnt="8" custScaleX="170515" custScaleY="93744" custRadScaleRad="90504" custRadScaleInc="1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22282-1134-47C0-BFD8-70FADC891519}" type="pres">
      <dgm:prSet presAssocID="{FF4CF12C-EF38-484B-8C5E-C3EE90074747}" presName="Name56" presStyleLbl="parChTrans1D2" presStyleIdx="1" presStyleCnt="7"/>
      <dgm:spPr/>
      <dgm:t>
        <a:bodyPr/>
        <a:lstStyle/>
        <a:p>
          <a:endParaRPr lang="en-US"/>
        </a:p>
      </dgm:t>
    </dgm:pt>
    <dgm:pt modelId="{8779EFD1-A353-4BA1-83CE-A78042923051}" type="pres">
      <dgm:prSet presAssocID="{06115033-7C43-474A-BAAE-BB187445E306}" presName="text0" presStyleLbl="node1" presStyleIdx="2" presStyleCnt="8" custScaleX="159941" custScaleY="124619" custRadScaleRad="136715" custRadScaleInc="6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0A717-6D71-43D2-BB8C-F6FEB59FE045}" type="pres">
      <dgm:prSet presAssocID="{06F1FB51-77B4-49C8-B7E5-A3E4CA6AE439}" presName="Name56" presStyleLbl="parChTrans1D2" presStyleIdx="2" presStyleCnt="7"/>
      <dgm:spPr/>
      <dgm:t>
        <a:bodyPr/>
        <a:lstStyle/>
        <a:p>
          <a:endParaRPr lang="en-US"/>
        </a:p>
      </dgm:t>
    </dgm:pt>
    <dgm:pt modelId="{67157C7A-7BE5-4EF5-9BAB-782E61D57BC8}" type="pres">
      <dgm:prSet presAssocID="{1791E957-F1E2-4678-BDD8-55B32C38B49D}" presName="text0" presStyleLbl="node1" presStyleIdx="3" presStyleCnt="8" custScaleX="179998" custScaleY="97500" custRadScaleRad="106736" custRadScaleInc="-52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7A747-02BA-4006-A89E-A1A86259DA7C}" type="pres">
      <dgm:prSet presAssocID="{C03A9AE9-296C-46EB-9A8C-F41F6C2EA706}" presName="Name56" presStyleLbl="parChTrans1D2" presStyleIdx="3" presStyleCnt="7"/>
      <dgm:spPr/>
      <dgm:t>
        <a:bodyPr/>
        <a:lstStyle/>
        <a:p>
          <a:endParaRPr lang="en-US"/>
        </a:p>
      </dgm:t>
    </dgm:pt>
    <dgm:pt modelId="{6893A687-8361-4807-B8BB-8C3363190B10}" type="pres">
      <dgm:prSet presAssocID="{C47C246B-F27C-4B1E-BE88-B77BAA745A6A}" presName="text0" presStyleLbl="node1" presStyleIdx="4" presStyleCnt="8" custScaleX="227532" custScaleY="96578" custRadScaleRad="101633" custRadScaleInc="-45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77D09-8CF3-449F-8BC6-AC774500F71E}" type="pres">
      <dgm:prSet presAssocID="{BC7B4ABD-C125-443F-AC95-F64841576469}" presName="Name56" presStyleLbl="parChTrans1D2" presStyleIdx="4" presStyleCnt="7"/>
      <dgm:spPr/>
      <dgm:t>
        <a:bodyPr/>
        <a:lstStyle/>
        <a:p>
          <a:endParaRPr lang="en-US"/>
        </a:p>
      </dgm:t>
    </dgm:pt>
    <dgm:pt modelId="{2DB16491-69C9-48DA-9877-1B00B620EBB6}" type="pres">
      <dgm:prSet presAssocID="{7E9FE019-7860-45CD-BD72-D6F4B4B02956}" presName="text0" presStyleLbl="node1" presStyleIdx="5" presStyleCnt="8" custScaleX="213844" custRadScaleRad="113862" custRadScaleInc="753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82673-F528-45CD-A0E7-9598CF857D6B}" type="pres">
      <dgm:prSet presAssocID="{108931E3-10B6-4B2D-9EDF-E24758979D03}" presName="Name56" presStyleLbl="parChTrans1D2" presStyleIdx="5" presStyleCnt="7"/>
      <dgm:spPr/>
      <dgm:t>
        <a:bodyPr/>
        <a:lstStyle/>
        <a:p>
          <a:endParaRPr lang="en-US"/>
        </a:p>
      </dgm:t>
    </dgm:pt>
    <dgm:pt modelId="{AC4B53FC-F7A8-4B29-9EC5-7C6F959CD203}" type="pres">
      <dgm:prSet presAssocID="{3D15012B-0632-450A-A2DC-C8BBE0C4202A}" presName="text0" presStyleLbl="node1" presStyleIdx="6" presStyleCnt="8" custScaleX="158025" custRadScaleRad="108815" custRadScaleInc="460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71612-D7AE-4B15-B952-0297E2482876}" type="pres">
      <dgm:prSet presAssocID="{E9AA32A2-11F7-4006-B68F-C09C676B82EE}" presName="Name56" presStyleLbl="parChTrans1D2" presStyleIdx="6" presStyleCnt="7"/>
      <dgm:spPr/>
      <dgm:t>
        <a:bodyPr/>
        <a:lstStyle/>
        <a:p>
          <a:endParaRPr lang="en-US"/>
        </a:p>
      </dgm:t>
    </dgm:pt>
    <dgm:pt modelId="{7A75EF66-1374-48A2-8A52-148BE375F7EC}" type="pres">
      <dgm:prSet presAssocID="{E8FAF2D6-ACA6-4DDF-ADE0-6B4E05E1791E}" presName="text0" presStyleLbl="node1" presStyleIdx="7" presStyleCnt="8" custScaleX="139373" custRadScaleRad="121877" custRadScaleInc="-22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610141-D46A-4A5F-BFEF-6A06ECB779AE}" type="presOf" srcId="{BC7B4ABD-C125-443F-AC95-F64841576469}" destId="{5A077D09-8CF3-449F-8BC6-AC774500F71E}" srcOrd="0" destOrd="0" presId="urn:microsoft.com/office/officeart/2008/layout/RadialCluster"/>
    <dgm:cxn modelId="{82FD63E5-E64D-4912-A0D3-EBDD9DD7E020}" type="presOf" srcId="{707C29A7-8AE1-4513-B840-4114D67A17FE}" destId="{B9579EA8-1AAA-4585-B6FF-E2028E880C72}" srcOrd="0" destOrd="0" presId="urn:microsoft.com/office/officeart/2008/layout/RadialCluster"/>
    <dgm:cxn modelId="{97CFFB45-DE96-4525-8000-3B93431A6894}" type="presOf" srcId="{C03A9AE9-296C-46EB-9A8C-F41F6C2EA706}" destId="{E077A747-02BA-4006-A89E-A1A86259DA7C}" srcOrd="0" destOrd="0" presId="urn:microsoft.com/office/officeart/2008/layout/RadialCluster"/>
    <dgm:cxn modelId="{FA3D1994-77F8-42D2-9EB9-D86ADB155C4E}" type="presOf" srcId="{E9AA32A2-11F7-4006-B68F-C09C676B82EE}" destId="{76771612-D7AE-4B15-B952-0297E2482876}" srcOrd="0" destOrd="0" presId="urn:microsoft.com/office/officeart/2008/layout/RadialCluster"/>
    <dgm:cxn modelId="{EB879B4E-189E-4264-97C8-D3E2F2E165DE}" type="presOf" srcId="{92BA97E3-B782-474B-9263-07FD814F56F6}" destId="{4EB7C893-CFEF-469A-99E5-35FE85CDA48F}" srcOrd="0" destOrd="0" presId="urn:microsoft.com/office/officeart/2008/layout/RadialCluster"/>
    <dgm:cxn modelId="{19016029-904B-4388-9DD2-DB8CCE5EB87C}" type="presOf" srcId="{E8FAF2D6-ACA6-4DDF-ADE0-6B4E05E1791E}" destId="{7A75EF66-1374-48A2-8A52-148BE375F7EC}" srcOrd="0" destOrd="0" presId="urn:microsoft.com/office/officeart/2008/layout/RadialCluster"/>
    <dgm:cxn modelId="{216200E5-687E-4899-8FAE-3A8AAA0ED95C}" srcId="{92BA97E3-B782-474B-9263-07FD814F56F6}" destId="{3D15012B-0632-450A-A2DC-C8BBE0C4202A}" srcOrd="5" destOrd="0" parTransId="{108931E3-10B6-4B2D-9EDF-E24758979D03}" sibTransId="{FD22790D-B327-4A5D-8096-B2B747E4A7F6}"/>
    <dgm:cxn modelId="{59419ADE-FA52-4D05-BA4F-551AD8BE8E6F}" srcId="{92BA97E3-B782-474B-9263-07FD814F56F6}" destId="{707C29A7-8AE1-4513-B840-4114D67A17FE}" srcOrd="0" destOrd="0" parTransId="{9DFF829E-6777-4DB1-9231-7FC70C2A2F4C}" sibTransId="{6D1CED55-F08A-4E6B-B113-45AAE8090720}"/>
    <dgm:cxn modelId="{458F373B-DE58-4261-8B21-38FA5A5A0DFB}" type="presOf" srcId="{4B063AA9-5185-40D6-889F-865FB2B23D8D}" destId="{ABB8C481-E2BF-4049-97F9-BD498BFADEEE}" srcOrd="0" destOrd="0" presId="urn:microsoft.com/office/officeart/2008/layout/RadialCluster"/>
    <dgm:cxn modelId="{82A702F3-4D8F-4ED6-815E-3A4272E6CC09}" srcId="{92BA97E3-B782-474B-9263-07FD814F56F6}" destId="{7E9FE019-7860-45CD-BD72-D6F4B4B02956}" srcOrd="4" destOrd="0" parTransId="{BC7B4ABD-C125-443F-AC95-F64841576469}" sibTransId="{6B4C4534-9B68-45B2-AE35-96B5B6AF6029}"/>
    <dgm:cxn modelId="{FAC2FCEC-BBAD-4B08-A017-BB475EE0AC58}" type="presOf" srcId="{FF4CF12C-EF38-484B-8C5E-C3EE90074747}" destId="{EB822282-1134-47C0-BFD8-70FADC891519}" srcOrd="0" destOrd="0" presId="urn:microsoft.com/office/officeart/2008/layout/RadialCluster"/>
    <dgm:cxn modelId="{FB110B2C-2208-42E3-B4C6-0568C47B1D22}" type="presOf" srcId="{7E9FE019-7860-45CD-BD72-D6F4B4B02956}" destId="{2DB16491-69C9-48DA-9877-1B00B620EBB6}" srcOrd="0" destOrd="0" presId="urn:microsoft.com/office/officeart/2008/layout/RadialCluster"/>
    <dgm:cxn modelId="{36A5F101-8B29-4844-8601-933086C62B85}" srcId="{4B063AA9-5185-40D6-889F-865FB2B23D8D}" destId="{92BA97E3-B782-474B-9263-07FD814F56F6}" srcOrd="0" destOrd="0" parTransId="{73B8613B-30F4-467D-A1FE-862B3E08C93B}" sibTransId="{59021010-A056-48AC-9996-A7212B9952BC}"/>
    <dgm:cxn modelId="{3FF6C12F-35D9-449C-BC50-773B3110245C}" srcId="{92BA97E3-B782-474B-9263-07FD814F56F6}" destId="{06115033-7C43-474A-BAAE-BB187445E306}" srcOrd="1" destOrd="0" parTransId="{FF4CF12C-EF38-484B-8C5E-C3EE90074747}" sibTransId="{6115EE4D-5168-4CCB-A9E9-56874A55A809}"/>
    <dgm:cxn modelId="{2CDAED98-F2A6-4F96-BBB8-B60D7261F448}" type="presOf" srcId="{1791E957-F1E2-4678-BDD8-55B32C38B49D}" destId="{67157C7A-7BE5-4EF5-9BAB-782E61D57BC8}" srcOrd="0" destOrd="0" presId="urn:microsoft.com/office/officeart/2008/layout/RadialCluster"/>
    <dgm:cxn modelId="{08DC4822-935C-4299-84D9-6C618F1C474D}" type="presOf" srcId="{9DFF829E-6777-4DB1-9231-7FC70C2A2F4C}" destId="{A8C1BCFA-B051-4052-BF15-3CC5CB4DF65C}" srcOrd="0" destOrd="0" presId="urn:microsoft.com/office/officeart/2008/layout/RadialCluster"/>
    <dgm:cxn modelId="{B408D6F3-B8C9-48C2-9FC3-6FEE0E0770E3}" type="presOf" srcId="{C47C246B-F27C-4B1E-BE88-B77BAA745A6A}" destId="{6893A687-8361-4807-B8BB-8C3363190B10}" srcOrd="0" destOrd="0" presId="urn:microsoft.com/office/officeart/2008/layout/RadialCluster"/>
    <dgm:cxn modelId="{02A21D84-37A2-4295-83DF-46FBAB21063D}" type="presOf" srcId="{06F1FB51-77B4-49C8-B7E5-A3E4CA6AE439}" destId="{F2D0A717-6D71-43D2-BB8C-F6FEB59FE045}" srcOrd="0" destOrd="0" presId="urn:microsoft.com/office/officeart/2008/layout/RadialCluster"/>
    <dgm:cxn modelId="{5EF0F838-94B9-47D3-A714-D1A488863F44}" type="presOf" srcId="{3D15012B-0632-450A-A2DC-C8BBE0C4202A}" destId="{AC4B53FC-F7A8-4B29-9EC5-7C6F959CD203}" srcOrd="0" destOrd="0" presId="urn:microsoft.com/office/officeart/2008/layout/RadialCluster"/>
    <dgm:cxn modelId="{2E4C53B8-859F-457A-B2A2-6E0F5CA82967}" type="presOf" srcId="{06115033-7C43-474A-BAAE-BB187445E306}" destId="{8779EFD1-A353-4BA1-83CE-A78042923051}" srcOrd="0" destOrd="0" presId="urn:microsoft.com/office/officeart/2008/layout/RadialCluster"/>
    <dgm:cxn modelId="{0DC42725-854C-43B1-B57D-DB620F20DF3E}" srcId="{92BA97E3-B782-474B-9263-07FD814F56F6}" destId="{1791E957-F1E2-4678-BDD8-55B32C38B49D}" srcOrd="2" destOrd="0" parTransId="{06F1FB51-77B4-49C8-B7E5-A3E4CA6AE439}" sibTransId="{61BB0B41-76B9-4B39-A687-A2E004E47E30}"/>
    <dgm:cxn modelId="{6CD5CA3C-986E-4A11-AC23-DE80F32B370B}" srcId="{92BA97E3-B782-474B-9263-07FD814F56F6}" destId="{E8FAF2D6-ACA6-4DDF-ADE0-6B4E05E1791E}" srcOrd="6" destOrd="0" parTransId="{E9AA32A2-11F7-4006-B68F-C09C676B82EE}" sibTransId="{9FA736BF-5DA1-48B8-93E5-E717625988D1}"/>
    <dgm:cxn modelId="{A832E8C0-750E-4B08-BC35-DBD0338C9E9A}" srcId="{92BA97E3-B782-474B-9263-07FD814F56F6}" destId="{C47C246B-F27C-4B1E-BE88-B77BAA745A6A}" srcOrd="3" destOrd="0" parTransId="{C03A9AE9-296C-46EB-9A8C-F41F6C2EA706}" sibTransId="{152EC713-C10B-4B0A-BC0C-85C805E43FE5}"/>
    <dgm:cxn modelId="{7776C5FE-F92E-43CF-B251-BB646346B936}" type="presOf" srcId="{108931E3-10B6-4B2D-9EDF-E24758979D03}" destId="{8FB82673-F528-45CD-A0E7-9598CF857D6B}" srcOrd="0" destOrd="0" presId="urn:microsoft.com/office/officeart/2008/layout/RadialCluster"/>
    <dgm:cxn modelId="{AFEE97F1-E222-4E43-9FFE-35DDEE86553B}" type="presParOf" srcId="{ABB8C481-E2BF-4049-97F9-BD498BFADEEE}" destId="{ABA50286-96D4-4E49-A90A-110B53463C4A}" srcOrd="0" destOrd="0" presId="urn:microsoft.com/office/officeart/2008/layout/RadialCluster"/>
    <dgm:cxn modelId="{F358A868-3475-4295-9B76-A13A63A2D763}" type="presParOf" srcId="{ABA50286-96D4-4E49-A90A-110B53463C4A}" destId="{4EB7C893-CFEF-469A-99E5-35FE85CDA48F}" srcOrd="0" destOrd="0" presId="urn:microsoft.com/office/officeart/2008/layout/RadialCluster"/>
    <dgm:cxn modelId="{372A7B61-7AE6-4C66-BDF9-B3A3F55274A3}" type="presParOf" srcId="{ABA50286-96D4-4E49-A90A-110B53463C4A}" destId="{A8C1BCFA-B051-4052-BF15-3CC5CB4DF65C}" srcOrd="1" destOrd="0" presId="urn:microsoft.com/office/officeart/2008/layout/RadialCluster"/>
    <dgm:cxn modelId="{90D445D6-76E8-46AB-958F-F7DF26E96A40}" type="presParOf" srcId="{ABA50286-96D4-4E49-A90A-110B53463C4A}" destId="{B9579EA8-1AAA-4585-B6FF-E2028E880C72}" srcOrd="2" destOrd="0" presId="urn:microsoft.com/office/officeart/2008/layout/RadialCluster"/>
    <dgm:cxn modelId="{3F92F67E-7171-4BF7-A165-8145DE74B0A9}" type="presParOf" srcId="{ABA50286-96D4-4E49-A90A-110B53463C4A}" destId="{EB822282-1134-47C0-BFD8-70FADC891519}" srcOrd="3" destOrd="0" presId="urn:microsoft.com/office/officeart/2008/layout/RadialCluster"/>
    <dgm:cxn modelId="{A0113076-A761-4138-8A30-8179337F6DE2}" type="presParOf" srcId="{ABA50286-96D4-4E49-A90A-110B53463C4A}" destId="{8779EFD1-A353-4BA1-83CE-A78042923051}" srcOrd="4" destOrd="0" presId="urn:microsoft.com/office/officeart/2008/layout/RadialCluster"/>
    <dgm:cxn modelId="{249A1CD5-0872-4FC7-9A21-A43ADFC3F04C}" type="presParOf" srcId="{ABA50286-96D4-4E49-A90A-110B53463C4A}" destId="{F2D0A717-6D71-43D2-BB8C-F6FEB59FE045}" srcOrd="5" destOrd="0" presId="urn:microsoft.com/office/officeart/2008/layout/RadialCluster"/>
    <dgm:cxn modelId="{AC6E99A5-B507-46BC-A640-B21ACEA1BEBE}" type="presParOf" srcId="{ABA50286-96D4-4E49-A90A-110B53463C4A}" destId="{67157C7A-7BE5-4EF5-9BAB-782E61D57BC8}" srcOrd="6" destOrd="0" presId="urn:microsoft.com/office/officeart/2008/layout/RadialCluster"/>
    <dgm:cxn modelId="{C22CAAF0-47EF-4B22-8EB9-9F4732DD928E}" type="presParOf" srcId="{ABA50286-96D4-4E49-A90A-110B53463C4A}" destId="{E077A747-02BA-4006-A89E-A1A86259DA7C}" srcOrd="7" destOrd="0" presId="urn:microsoft.com/office/officeart/2008/layout/RadialCluster"/>
    <dgm:cxn modelId="{6E6D221D-A102-49DB-B6C0-660475C56A4A}" type="presParOf" srcId="{ABA50286-96D4-4E49-A90A-110B53463C4A}" destId="{6893A687-8361-4807-B8BB-8C3363190B10}" srcOrd="8" destOrd="0" presId="urn:microsoft.com/office/officeart/2008/layout/RadialCluster"/>
    <dgm:cxn modelId="{102C19C4-4DA1-4F4C-A3E7-FE31EBCB6563}" type="presParOf" srcId="{ABA50286-96D4-4E49-A90A-110B53463C4A}" destId="{5A077D09-8CF3-449F-8BC6-AC774500F71E}" srcOrd="9" destOrd="0" presId="urn:microsoft.com/office/officeart/2008/layout/RadialCluster"/>
    <dgm:cxn modelId="{728773ED-ABD4-4E0F-83B1-E90C065E6986}" type="presParOf" srcId="{ABA50286-96D4-4E49-A90A-110B53463C4A}" destId="{2DB16491-69C9-48DA-9877-1B00B620EBB6}" srcOrd="10" destOrd="0" presId="urn:microsoft.com/office/officeart/2008/layout/RadialCluster"/>
    <dgm:cxn modelId="{FF060F38-4CEB-4C12-8D4B-8F9F3FA3A9E6}" type="presParOf" srcId="{ABA50286-96D4-4E49-A90A-110B53463C4A}" destId="{8FB82673-F528-45CD-A0E7-9598CF857D6B}" srcOrd="11" destOrd="0" presId="urn:microsoft.com/office/officeart/2008/layout/RadialCluster"/>
    <dgm:cxn modelId="{BA2B0B4B-4882-4595-AA7B-95874B446846}" type="presParOf" srcId="{ABA50286-96D4-4E49-A90A-110B53463C4A}" destId="{AC4B53FC-F7A8-4B29-9EC5-7C6F959CD203}" srcOrd="12" destOrd="0" presId="urn:microsoft.com/office/officeart/2008/layout/RadialCluster"/>
    <dgm:cxn modelId="{7C74E030-98F3-425D-AD84-22163BFA3E44}" type="presParOf" srcId="{ABA50286-96D4-4E49-A90A-110B53463C4A}" destId="{76771612-D7AE-4B15-B952-0297E2482876}" srcOrd="13" destOrd="0" presId="urn:microsoft.com/office/officeart/2008/layout/RadialCluster"/>
    <dgm:cxn modelId="{8D7B7668-FE7F-46B7-BA6F-1121DA3E5755}" type="presParOf" srcId="{ABA50286-96D4-4E49-A90A-110B53463C4A}" destId="{7A75EF66-1374-48A2-8A52-148BE375F7EC}" srcOrd="1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3EBCFF-B959-4F97-9FDC-B12DC9120C5B}" type="doc">
      <dgm:prSet loTypeId="urn:microsoft.com/office/officeart/2005/8/layout/venn1" loCatId="relationship" qsTypeId="urn:microsoft.com/office/officeart/2005/8/quickstyle/simple2" qsCatId="simple" csTypeId="urn:microsoft.com/office/officeart/2005/8/colors/accent2_2" csCatId="accent2" phldr="1"/>
      <dgm:spPr/>
    </dgm:pt>
    <dgm:pt modelId="{AF7FF0E6-F990-45B7-8591-62F73E5FA2A7}">
      <dgm:prSet phldrT="[Text]"/>
      <dgm:spPr/>
      <dgm:t>
        <a:bodyPr/>
        <a:lstStyle/>
        <a:p>
          <a:r>
            <a:rPr lang="en-US" dirty="0" smtClean="0"/>
            <a:t>NCAA Academic</a:t>
          </a:r>
        </a:p>
        <a:p>
          <a:r>
            <a:rPr lang="en-US" dirty="0" smtClean="0"/>
            <a:t>Integrity-Related Legislation</a:t>
          </a:r>
        </a:p>
      </dgm:t>
    </dgm:pt>
    <dgm:pt modelId="{7A479F9E-45A5-4B7B-9D47-106D5CB2EADA}" type="parTrans" cxnId="{4E549EED-7812-43D8-B833-5D8C7BCF7265}">
      <dgm:prSet/>
      <dgm:spPr/>
      <dgm:t>
        <a:bodyPr/>
        <a:lstStyle/>
        <a:p>
          <a:endParaRPr lang="en-US"/>
        </a:p>
      </dgm:t>
    </dgm:pt>
    <dgm:pt modelId="{6DD4F93E-AD28-4DE9-8C87-255F47B62177}" type="sibTrans" cxnId="{4E549EED-7812-43D8-B833-5D8C7BCF7265}">
      <dgm:prSet/>
      <dgm:spPr/>
      <dgm:t>
        <a:bodyPr/>
        <a:lstStyle/>
        <a:p>
          <a:endParaRPr lang="en-US"/>
        </a:p>
      </dgm:t>
    </dgm:pt>
    <dgm:pt modelId="{1F89C463-FCC3-4AC7-B92E-F56BC2A2BE8C}">
      <dgm:prSet phldrT="[Text]"/>
      <dgm:spPr/>
      <dgm:t>
        <a:bodyPr/>
        <a:lstStyle/>
        <a:p>
          <a:r>
            <a:rPr lang="en-US" dirty="0" smtClean="0"/>
            <a:t>Institution’s Academic Misconduct Policies and Outcomes</a:t>
          </a:r>
          <a:endParaRPr lang="en-US" dirty="0"/>
        </a:p>
      </dgm:t>
    </dgm:pt>
    <dgm:pt modelId="{1B4AD79D-FE7D-4D7C-876E-ED090B300B91}" type="parTrans" cxnId="{E2AF46AE-BAEA-4152-9A00-9775DD0A4ED0}">
      <dgm:prSet/>
      <dgm:spPr/>
      <dgm:t>
        <a:bodyPr/>
        <a:lstStyle/>
        <a:p>
          <a:endParaRPr lang="en-US"/>
        </a:p>
      </dgm:t>
    </dgm:pt>
    <dgm:pt modelId="{57A5BCD7-CE6A-4C0E-9A75-329BC4D607FD}" type="sibTrans" cxnId="{E2AF46AE-BAEA-4152-9A00-9775DD0A4ED0}">
      <dgm:prSet/>
      <dgm:spPr/>
      <dgm:t>
        <a:bodyPr/>
        <a:lstStyle/>
        <a:p>
          <a:endParaRPr lang="en-US"/>
        </a:p>
      </dgm:t>
    </dgm:pt>
    <dgm:pt modelId="{C9AC30FF-5EBF-4308-9109-25428B47B715}" type="pres">
      <dgm:prSet presAssocID="{A73EBCFF-B959-4F97-9FDC-B12DC9120C5B}" presName="compositeShape" presStyleCnt="0">
        <dgm:presLayoutVars>
          <dgm:chMax val="7"/>
          <dgm:dir/>
          <dgm:resizeHandles val="exact"/>
        </dgm:presLayoutVars>
      </dgm:prSet>
      <dgm:spPr/>
    </dgm:pt>
    <dgm:pt modelId="{626C7215-1B1F-4C91-A5D4-51C533DECCC0}" type="pres">
      <dgm:prSet presAssocID="{AF7FF0E6-F990-45B7-8591-62F73E5FA2A7}" presName="circ1" presStyleLbl="vennNode1" presStyleIdx="0" presStyleCnt="2"/>
      <dgm:spPr/>
      <dgm:t>
        <a:bodyPr/>
        <a:lstStyle/>
        <a:p>
          <a:endParaRPr lang="en-US"/>
        </a:p>
      </dgm:t>
    </dgm:pt>
    <dgm:pt modelId="{EE896E33-8B9E-4C49-865E-CE5F488B4F7B}" type="pres">
      <dgm:prSet presAssocID="{AF7FF0E6-F990-45B7-8591-62F73E5FA2A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80893-D583-4957-AD28-37DAFF980381}" type="pres">
      <dgm:prSet presAssocID="{1F89C463-FCC3-4AC7-B92E-F56BC2A2BE8C}" presName="circ2" presStyleLbl="vennNode1" presStyleIdx="1" presStyleCnt="2"/>
      <dgm:spPr/>
      <dgm:t>
        <a:bodyPr/>
        <a:lstStyle/>
        <a:p>
          <a:endParaRPr lang="en-US"/>
        </a:p>
      </dgm:t>
    </dgm:pt>
    <dgm:pt modelId="{BD934B34-6692-454F-AE65-7C815B8E66EE}" type="pres">
      <dgm:prSet presAssocID="{1F89C463-FCC3-4AC7-B92E-F56BC2A2BE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449F71-82C6-4E2C-B764-D8ECDE7FD805}" type="presOf" srcId="{1F89C463-FCC3-4AC7-B92E-F56BC2A2BE8C}" destId="{8A180893-D583-4957-AD28-37DAFF980381}" srcOrd="0" destOrd="0" presId="urn:microsoft.com/office/officeart/2005/8/layout/venn1"/>
    <dgm:cxn modelId="{E2AF46AE-BAEA-4152-9A00-9775DD0A4ED0}" srcId="{A73EBCFF-B959-4F97-9FDC-B12DC9120C5B}" destId="{1F89C463-FCC3-4AC7-B92E-F56BC2A2BE8C}" srcOrd="1" destOrd="0" parTransId="{1B4AD79D-FE7D-4D7C-876E-ED090B300B91}" sibTransId="{57A5BCD7-CE6A-4C0E-9A75-329BC4D607FD}"/>
    <dgm:cxn modelId="{4E549EED-7812-43D8-B833-5D8C7BCF7265}" srcId="{A73EBCFF-B959-4F97-9FDC-B12DC9120C5B}" destId="{AF7FF0E6-F990-45B7-8591-62F73E5FA2A7}" srcOrd="0" destOrd="0" parTransId="{7A479F9E-45A5-4B7B-9D47-106D5CB2EADA}" sibTransId="{6DD4F93E-AD28-4DE9-8C87-255F47B62177}"/>
    <dgm:cxn modelId="{0E164C58-41EB-46E9-BC88-1229790ED4C6}" type="presOf" srcId="{AF7FF0E6-F990-45B7-8591-62F73E5FA2A7}" destId="{626C7215-1B1F-4C91-A5D4-51C533DECCC0}" srcOrd="0" destOrd="0" presId="urn:microsoft.com/office/officeart/2005/8/layout/venn1"/>
    <dgm:cxn modelId="{CC5CCDD9-764C-4B78-AD39-8F9F2D6DE391}" type="presOf" srcId="{1F89C463-FCC3-4AC7-B92E-F56BC2A2BE8C}" destId="{BD934B34-6692-454F-AE65-7C815B8E66EE}" srcOrd="1" destOrd="0" presId="urn:microsoft.com/office/officeart/2005/8/layout/venn1"/>
    <dgm:cxn modelId="{D95E35D0-4351-459E-87EE-433B09B310B8}" type="presOf" srcId="{A73EBCFF-B959-4F97-9FDC-B12DC9120C5B}" destId="{C9AC30FF-5EBF-4308-9109-25428B47B715}" srcOrd="0" destOrd="0" presId="urn:microsoft.com/office/officeart/2005/8/layout/venn1"/>
    <dgm:cxn modelId="{E0A99312-F722-4AEF-9772-3D4E2B923278}" type="presOf" srcId="{AF7FF0E6-F990-45B7-8591-62F73E5FA2A7}" destId="{EE896E33-8B9E-4C49-865E-CE5F488B4F7B}" srcOrd="1" destOrd="0" presId="urn:microsoft.com/office/officeart/2005/8/layout/venn1"/>
    <dgm:cxn modelId="{BBB825E3-3574-4121-B402-E2775E5D41C3}" type="presParOf" srcId="{C9AC30FF-5EBF-4308-9109-25428B47B715}" destId="{626C7215-1B1F-4C91-A5D4-51C533DECCC0}" srcOrd="0" destOrd="0" presId="urn:microsoft.com/office/officeart/2005/8/layout/venn1"/>
    <dgm:cxn modelId="{1072382D-BCB2-4D29-A70A-16CD9EE7CA1E}" type="presParOf" srcId="{C9AC30FF-5EBF-4308-9109-25428B47B715}" destId="{EE896E33-8B9E-4C49-865E-CE5F488B4F7B}" srcOrd="1" destOrd="0" presId="urn:microsoft.com/office/officeart/2005/8/layout/venn1"/>
    <dgm:cxn modelId="{814DC722-43D8-40AE-B039-8C06FE6AEB02}" type="presParOf" srcId="{C9AC30FF-5EBF-4308-9109-25428B47B715}" destId="{8A180893-D583-4957-AD28-37DAFF980381}" srcOrd="2" destOrd="0" presId="urn:microsoft.com/office/officeart/2005/8/layout/venn1"/>
    <dgm:cxn modelId="{03D5E143-2216-433A-99B2-D65BAD6F74EE}" type="presParOf" srcId="{C9AC30FF-5EBF-4308-9109-25428B47B715}" destId="{BD934B34-6692-454F-AE65-7C815B8E66E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16DFD-224A-4DAA-9AA9-FEA6B48FC245}">
      <dsp:nvSpPr>
        <dsp:cNvPr id="0" name=""/>
        <dsp:cNvSpPr/>
      </dsp:nvSpPr>
      <dsp:spPr>
        <a:xfrm rot="5400000">
          <a:off x="5132045" y="-2422752"/>
          <a:ext cx="1292274" cy="6249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465138" lvl="1" indent="-465138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Targeted review of academic misconduct legislation and  regulatory structure.</a:t>
          </a:r>
          <a:endParaRPr lang="en-US" sz="2400" kern="1200" dirty="0"/>
        </a:p>
      </dsp:txBody>
      <dsp:txXfrm rot="-5400000">
        <a:off x="2653445" y="118932"/>
        <a:ext cx="6186390" cy="1166106"/>
      </dsp:txXfrm>
    </dsp:sp>
    <dsp:sp modelId="{03AC36A2-F27F-46FF-A1F1-62CC21609EBD}">
      <dsp:nvSpPr>
        <dsp:cNvPr id="0" name=""/>
        <dsp:cNvSpPr/>
      </dsp:nvSpPr>
      <dsp:spPr>
        <a:xfrm>
          <a:off x="698279" y="2120"/>
          <a:ext cx="1955165" cy="139972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2011</a:t>
          </a:r>
          <a:endParaRPr lang="en-US" sz="4100" kern="1200" dirty="0"/>
        </a:p>
      </dsp:txBody>
      <dsp:txXfrm>
        <a:off x="766608" y="70449"/>
        <a:ext cx="1818507" cy="1263070"/>
      </dsp:txXfrm>
    </dsp:sp>
    <dsp:sp modelId="{D92FCF8A-DD4B-411E-BABA-397F27E889DC}">
      <dsp:nvSpPr>
        <dsp:cNvPr id="0" name=""/>
        <dsp:cNvSpPr/>
      </dsp:nvSpPr>
      <dsp:spPr>
        <a:xfrm rot="5400000">
          <a:off x="5132045" y="-953037"/>
          <a:ext cx="1292274" cy="6249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465138" lvl="1" indent="-465138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Official interpretation issued.</a:t>
          </a:r>
          <a:endParaRPr lang="en-US" sz="2400" kern="1200" dirty="0"/>
        </a:p>
        <a:p>
          <a:pPr marL="465138" lvl="1" indent="-465138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Recognition that academic misconduct legislation requires enhancement.</a:t>
          </a:r>
          <a:endParaRPr lang="en-US" sz="2400" kern="1200" dirty="0"/>
        </a:p>
      </dsp:txBody>
      <dsp:txXfrm rot="-5400000">
        <a:off x="2653445" y="1588647"/>
        <a:ext cx="6186390" cy="1166106"/>
      </dsp:txXfrm>
    </dsp:sp>
    <dsp:sp modelId="{A8A1CB92-DB13-4A9B-BD32-DCCE41057725}">
      <dsp:nvSpPr>
        <dsp:cNvPr id="0" name=""/>
        <dsp:cNvSpPr/>
      </dsp:nvSpPr>
      <dsp:spPr>
        <a:xfrm>
          <a:off x="698279" y="1471835"/>
          <a:ext cx="1955165" cy="139972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April 2014</a:t>
          </a:r>
          <a:endParaRPr lang="en-US" sz="4100" kern="1200" dirty="0"/>
        </a:p>
      </dsp:txBody>
      <dsp:txXfrm>
        <a:off x="766608" y="1540164"/>
        <a:ext cx="1818507" cy="1263070"/>
      </dsp:txXfrm>
    </dsp:sp>
    <dsp:sp modelId="{577E60D7-C878-42AE-98CA-FB6402C28CCE}">
      <dsp:nvSpPr>
        <dsp:cNvPr id="0" name=""/>
        <dsp:cNvSpPr/>
      </dsp:nvSpPr>
      <dsp:spPr>
        <a:xfrm rot="5400000">
          <a:off x="5132045" y="516677"/>
          <a:ext cx="1292274" cy="624947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465138" lvl="1" indent="-465138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Academic committees seek feedback on draft legislative concepts.</a:t>
          </a:r>
          <a:endParaRPr lang="en-US" sz="2400" kern="1200" dirty="0"/>
        </a:p>
      </dsp:txBody>
      <dsp:txXfrm rot="-5400000">
        <a:off x="2653445" y="3058361"/>
        <a:ext cx="6186390" cy="1166106"/>
      </dsp:txXfrm>
    </dsp:sp>
    <dsp:sp modelId="{65E7BD03-6E7A-417C-B449-7C8DB85C854C}">
      <dsp:nvSpPr>
        <dsp:cNvPr id="0" name=""/>
        <dsp:cNvSpPr/>
      </dsp:nvSpPr>
      <dsp:spPr>
        <a:xfrm>
          <a:off x="698279" y="2941550"/>
          <a:ext cx="1955165" cy="1399728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2014 - Now</a:t>
          </a:r>
        </a:p>
      </dsp:txBody>
      <dsp:txXfrm>
        <a:off x="766608" y="3009879"/>
        <a:ext cx="1818507" cy="1263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1E37B-E38C-44E7-AC82-B5CDFFA73959}">
      <dsp:nvSpPr>
        <dsp:cNvPr id="0" name=""/>
        <dsp:cNvSpPr/>
      </dsp:nvSpPr>
      <dsp:spPr>
        <a:xfrm>
          <a:off x="38" y="33220"/>
          <a:ext cx="3667534" cy="5472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NCAA Committees</a:t>
          </a:r>
          <a:endParaRPr lang="en-US" sz="1900" kern="1200" dirty="0"/>
        </a:p>
      </dsp:txBody>
      <dsp:txXfrm>
        <a:off x="38" y="33220"/>
        <a:ext cx="3667534" cy="547200"/>
      </dsp:txXfrm>
    </dsp:sp>
    <dsp:sp modelId="{24B54CE8-2EBB-40F2-A48C-13BBF65414B8}">
      <dsp:nvSpPr>
        <dsp:cNvPr id="0" name=""/>
        <dsp:cNvSpPr/>
      </dsp:nvSpPr>
      <dsp:spPr>
        <a:xfrm>
          <a:off x="38" y="580420"/>
          <a:ext cx="3667534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Academic Cabinet.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Committee on Academic Performance.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Committee on Academics.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Division I Council.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Committee on Infractions.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Student-Athlete Reinstatement.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Board of Directors.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SAAC.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Division II and III bodies as requested.</a:t>
          </a:r>
          <a:endParaRPr lang="en-US" sz="1900" kern="1200" dirty="0"/>
        </a:p>
      </dsp:txBody>
      <dsp:txXfrm>
        <a:off x="38" y="580420"/>
        <a:ext cx="3667534" cy="3755159"/>
      </dsp:txXfrm>
    </dsp:sp>
    <dsp:sp modelId="{D3DCED01-C283-433C-A9DC-6D0DE0B6BB14}">
      <dsp:nvSpPr>
        <dsp:cNvPr id="0" name=""/>
        <dsp:cNvSpPr/>
      </dsp:nvSpPr>
      <dsp:spPr>
        <a:xfrm>
          <a:off x="4181027" y="33220"/>
          <a:ext cx="3667534" cy="54720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Membership Groups</a:t>
          </a:r>
          <a:endParaRPr lang="en-US" sz="1900" kern="1200" dirty="0"/>
        </a:p>
      </dsp:txBody>
      <dsp:txXfrm>
        <a:off x="4181027" y="33220"/>
        <a:ext cx="3667534" cy="547200"/>
      </dsp:txXfrm>
    </dsp:sp>
    <dsp:sp modelId="{1A33CE15-FF71-4789-A7CB-132BCB6D411F}">
      <dsp:nvSpPr>
        <dsp:cNvPr id="0" name=""/>
        <dsp:cNvSpPr/>
      </dsp:nvSpPr>
      <dsp:spPr>
        <a:xfrm>
          <a:off x="4181027" y="580420"/>
          <a:ext cx="3667534" cy="37551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N4A.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FARA.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DIA FARs.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CCACA.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COIA.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Conferences.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Practitioners.</a:t>
          </a:r>
          <a:endParaRPr lang="en-US" sz="1900" kern="1200" dirty="0"/>
        </a:p>
      </dsp:txBody>
      <dsp:txXfrm>
        <a:off x="4181027" y="580420"/>
        <a:ext cx="3667534" cy="37551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7C893-CFEF-469A-99E5-35FE85CDA48F}">
      <dsp:nvSpPr>
        <dsp:cNvPr id="0" name=""/>
        <dsp:cNvSpPr/>
      </dsp:nvSpPr>
      <dsp:spPr>
        <a:xfrm>
          <a:off x="3453657" y="2516943"/>
          <a:ext cx="2056654" cy="20566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Academic Misconduct Core Principles</a:t>
          </a:r>
          <a:endParaRPr lang="en-US" sz="2500" kern="1200" dirty="0"/>
        </a:p>
      </dsp:txBody>
      <dsp:txXfrm>
        <a:off x="3554055" y="2617341"/>
        <a:ext cx="1855858" cy="1855858"/>
      </dsp:txXfrm>
    </dsp:sp>
    <dsp:sp modelId="{A8C1BCFA-B051-4052-BF15-3CC5CB4DF65C}">
      <dsp:nvSpPr>
        <dsp:cNvPr id="0" name=""/>
        <dsp:cNvSpPr/>
      </dsp:nvSpPr>
      <dsp:spPr>
        <a:xfrm rot="16220103">
          <a:off x="4056755" y="2083171"/>
          <a:ext cx="8675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67558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79EA8-1AAA-4585-B6FF-E2028E880C72}">
      <dsp:nvSpPr>
        <dsp:cNvPr id="0" name=""/>
        <dsp:cNvSpPr/>
      </dsp:nvSpPr>
      <dsp:spPr>
        <a:xfrm>
          <a:off x="3322035" y="357645"/>
          <a:ext cx="2349626" cy="12917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Athletics shall be maintained as  vital part of academic institution.</a:t>
          </a:r>
          <a:endParaRPr lang="en-US" sz="1800" kern="1200" dirty="0"/>
        </a:p>
      </dsp:txBody>
      <dsp:txXfrm>
        <a:off x="3385093" y="420703"/>
        <a:ext cx="2223510" cy="1165637"/>
      </dsp:txXfrm>
    </dsp:sp>
    <dsp:sp modelId="{EB822282-1134-47C0-BFD8-70FADC891519}">
      <dsp:nvSpPr>
        <dsp:cNvPr id="0" name=""/>
        <dsp:cNvSpPr/>
      </dsp:nvSpPr>
      <dsp:spPr>
        <a:xfrm rot="19382899">
          <a:off x="5392418" y="2418887"/>
          <a:ext cx="11739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73904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79EFD1-A353-4BA1-83CE-A78042923051}">
      <dsp:nvSpPr>
        <dsp:cNvPr id="0" name=""/>
        <dsp:cNvSpPr/>
      </dsp:nvSpPr>
      <dsp:spPr>
        <a:xfrm>
          <a:off x="6448429" y="378516"/>
          <a:ext cx="2203920" cy="17171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Need to have and follow institutional academic misconduct </a:t>
          </a:r>
          <a:r>
            <a:rPr lang="en-US" sz="1800" u="sng" kern="1200" dirty="0" smtClean="0"/>
            <a:t>policies and procedures</a:t>
          </a:r>
          <a:r>
            <a:rPr lang="en-US" sz="1800" u="none" kern="1200" dirty="0" smtClean="0"/>
            <a:t>.</a:t>
          </a:r>
          <a:endParaRPr lang="en-US" sz="1800" u="sng" kern="1200" dirty="0"/>
        </a:p>
      </dsp:txBody>
      <dsp:txXfrm>
        <a:off x="6532256" y="462343"/>
        <a:ext cx="2036266" cy="1549544"/>
      </dsp:txXfrm>
    </dsp:sp>
    <dsp:sp modelId="{F2D0A717-6D71-43D2-BB8C-F6FEB59FE045}">
      <dsp:nvSpPr>
        <dsp:cNvPr id="0" name=""/>
        <dsp:cNvSpPr/>
      </dsp:nvSpPr>
      <dsp:spPr>
        <a:xfrm rot="21567307">
          <a:off x="5510295" y="3532023"/>
          <a:ext cx="72908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908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157C7A-7BE5-4EF5-9BAB-782E61D57BC8}">
      <dsp:nvSpPr>
        <dsp:cNvPr id="0" name=""/>
        <dsp:cNvSpPr/>
      </dsp:nvSpPr>
      <dsp:spPr>
        <a:xfrm>
          <a:off x="6239365" y="2845008"/>
          <a:ext cx="2480298" cy="13435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u="sng" kern="1200" dirty="0" smtClean="0"/>
            <a:t>Institutional obligation</a:t>
          </a:r>
          <a:r>
            <a:rPr lang="en-US" sz="1800" u="none" kern="1200" dirty="0" smtClean="0"/>
            <a:t> </a:t>
          </a:r>
          <a:r>
            <a:rPr lang="en-US" sz="1800" kern="1200" dirty="0" smtClean="0"/>
            <a:t>to determine when misconduct occurs.  </a:t>
          </a:r>
          <a:endParaRPr lang="en-US" sz="1800" kern="1200" dirty="0"/>
        </a:p>
      </dsp:txBody>
      <dsp:txXfrm>
        <a:off x="6304950" y="2910593"/>
        <a:ext cx="2349128" cy="1212339"/>
      </dsp:txXfrm>
    </dsp:sp>
    <dsp:sp modelId="{E077A747-02BA-4006-A89E-A1A86259DA7C}">
      <dsp:nvSpPr>
        <dsp:cNvPr id="0" name=""/>
        <dsp:cNvSpPr/>
      </dsp:nvSpPr>
      <dsp:spPr>
        <a:xfrm rot="3148694">
          <a:off x="5131161" y="4858655"/>
          <a:ext cx="7188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82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93A687-8361-4807-B8BB-8C3363190B10}">
      <dsp:nvSpPr>
        <dsp:cNvPr id="0" name=""/>
        <dsp:cNvSpPr/>
      </dsp:nvSpPr>
      <dsp:spPr>
        <a:xfrm>
          <a:off x="4652813" y="5143713"/>
          <a:ext cx="3135297" cy="133080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Involvement of </a:t>
          </a:r>
          <a:r>
            <a:rPr lang="en-US" sz="1800" u="sng" kern="1200" smtClean="0"/>
            <a:t>institutional personnel</a:t>
          </a:r>
          <a:r>
            <a:rPr lang="en-US" sz="1800" kern="1200" smtClean="0"/>
            <a:t> </a:t>
          </a:r>
          <a:r>
            <a:rPr lang="en-US" sz="1800" kern="1200" dirty="0" smtClean="0"/>
            <a:t>should be a violation.</a:t>
          </a:r>
          <a:endParaRPr lang="en-US" sz="1800" kern="1200" dirty="0"/>
        </a:p>
      </dsp:txBody>
      <dsp:txXfrm>
        <a:off x="4717777" y="5208677"/>
        <a:ext cx="3005369" cy="1200876"/>
      </dsp:txXfrm>
    </dsp:sp>
    <dsp:sp modelId="{5A077D09-8CF3-449F-8BC6-AC774500F71E}">
      <dsp:nvSpPr>
        <dsp:cNvPr id="0" name=""/>
        <dsp:cNvSpPr/>
      </dsp:nvSpPr>
      <dsp:spPr>
        <a:xfrm rot="8105601">
          <a:off x="2796036" y="4842020"/>
          <a:ext cx="7699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993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16491-69C9-48DA-9877-1B00B620EBB6}">
      <dsp:nvSpPr>
        <dsp:cNvPr id="0" name=""/>
        <dsp:cNvSpPr/>
      </dsp:nvSpPr>
      <dsp:spPr>
        <a:xfrm>
          <a:off x="743778" y="5113788"/>
          <a:ext cx="2946682" cy="137795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Misconduct </a:t>
          </a:r>
          <a:r>
            <a:rPr lang="en-US" sz="2100" u="sng" kern="1200" dirty="0" smtClean="0"/>
            <a:t>between SA and student</a:t>
          </a:r>
          <a:r>
            <a:rPr lang="en-US" sz="2100" kern="1200" dirty="0" smtClean="0"/>
            <a:t> should be handled by institution.</a:t>
          </a:r>
          <a:endParaRPr lang="en-US" sz="2100" kern="1200" dirty="0"/>
        </a:p>
      </dsp:txBody>
      <dsp:txXfrm>
        <a:off x="811044" y="5181054"/>
        <a:ext cx="2812150" cy="1243426"/>
      </dsp:txXfrm>
    </dsp:sp>
    <dsp:sp modelId="{8FB82673-F528-45CD-A0E7-9598CF857D6B}">
      <dsp:nvSpPr>
        <dsp:cNvPr id="0" name=""/>
        <dsp:cNvSpPr/>
      </dsp:nvSpPr>
      <dsp:spPr>
        <a:xfrm rot="10739196">
          <a:off x="2515095" y="3571761"/>
          <a:ext cx="93863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38635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B53FC-F7A8-4B29-9EC5-7C6F959CD203}">
      <dsp:nvSpPr>
        <dsp:cNvPr id="0" name=""/>
        <dsp:cNvSpPr/>
      </dsp:nvSpPr>
      <dsp:spPr>
        <a:xfrm>
          <a:off x="337649" y="2910341"/>
          <a:ext cx="2177519" cy="137795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Need </a:t>
          </a:r>
          <a:r>
            <a:rPr lang="en-US" sz="1800" u="sng" kern="1200" dirty="0" smtClean="0"/>
            <a:t>spectrum</a:t>
          </a:r>
          <a:r>
            <a:rPr lang="en-US" sz="1800" kern="1200" dirty="0" smtClean="0"/>
            <a:t> of misconduct penalties.</a:t>
          </a:r>
          <a:endParaRPr lang="en-US" sz="1800" kern="1200" dirty="0"/>
        </a:p>
      </dsp:txBody>
      <dsp:txXfrm>
        <a:off x="404915" y="2977607"/>
        <a:ext cx="2042987" cy="1243426"/>
      </dsp:txXfrm>
    </dsp:sp>
    <dsp:sp modelId="{76771612-D7AE-4B15-B952-0297E2482876}">
      <dsp:nvSpPr>
        <dsp:cNvPr id="0" name=""/>
        <dsp:cNvSpPr/>
      </dsp:nvSpPr>
      <dsp:spPr>
        <a:xfrm rot="12764103">
          <a:off x="2478878" y="2597914"/>
          <a:ext cx="105886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886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5EF66-1374-48A2-8A52-148BE375F7EC}">
      <dsp:nvSpPr>
        <dsp:cNvPr id="0" name=""/>
        <dsp:cNvSpPr/>
      </dsp:nvSpPr>
      <dsp:spPr>
        <a:xfrm>
          <a:off x="642460" y="1005341"/>
          <a:ext cx="1920502" cy="137795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Providing false or misleading </a:t>
          </a:r>
          <a:r>
            <a:rPr lang="en-US" sz="1800" u="sng" kern="1200" dirty="0" smtClean="0"/>
            <a:t>APP</a:t>
          </a:r>
          <a:r>
            <a:rPr lang="en-US" sz="1800" kern="1200" dirty="0" smtClean="0"/>
            <a:t> information should be a violation.</a:t>
          </a:r>
          <a:endParaRPr lang="en-US" sz="1800" kern="1200" dirty="0"/>
        </a:p>
      </dsp:txBody>
      <dsp:txXfrm>
        <a:off x="709726" y="1072607"/>
        <a:ext cx="1785970" cy="1243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1BCDBB-F34A-458C-A4DE-DD0C551311F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B6B7E4-7064-464A-8D02-791A7D64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2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C9676F-FA82-41F3-B946-A40DE4CFAFBA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F2C212-E85F-4713-A4CC-6E8D32916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08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r>
              <a:rPr lang="en-US" sz="1800" dirty="0"/>
              <a:t>Most institutions have academic misconduct policies that outline and define what constitutes academic misconduct on their campus (e.g., cheating, plagiarism, providing fraudulent information, facilitating academic dishonesty).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2C212-E85F-4713-A4CC-6E8D329161F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04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Verbally Note: </a:t>
            </a:r>
          </a:p>
          <a:p>
            <a:r>
              <a:rPr lang="en-US" sz="1200" dirty="0" smtClean="0"/>
              <a:t>When institutions make “absurd” decisions regarding academic assistance provided by staff members (e.g., taking online tests, writing papers, etc.).</a:t>
            </a:r>
          </a:p>
          <a:p>
            <a:endParaRPr lang="en-US" sz="800" dirty="0" smtClean="0"/>
          </a:p>
          <a:p>
            <a:r>
              <a:rPr lang="en-US" sz="1200" dirty="0" smtClean="0"/>
              <a:t>Cited as violation when institutional policies may not be applicable.</a:t>
            </a:r>
          </a:p>
          <a:p>
            <a:r>
              <a:rPr lang="en-US" dirty="0" smtClean="0"/>
              <a:t>The institution responsible for both its institutional process and adherence to NCAA legislation.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2C212-E85F-4713-A4CC-6E8D329161F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624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2C212-E85F-4713-A4CC-6E8D329161F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4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99697"/>
            <a:ext cx="7667244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4068923"/>
            <a:ext cx="810678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4289334"/>
            <a:ext cx="895401" cy="640080"/>
          </a:xfrm>
        </p:spPr>
        <p:txBody>
          <a:bodyPr/>
          <a:lstStyle>
            <a:lvl1pPr>
              <a:defRPr sz="2800"/>
            </a:lvl1pPr>
          </a:lstStyle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73049" y="2325848"/>
            <a:ext cx="810678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2506133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2194560"/>
            <a:ext cx="356616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2048256"/>
            <a:ext cx="356616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743200"/>
            <a:ext cx="356616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121408"/>
            <a:ext cx="75438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056A623-5C2B-4B9E-9B35-6BB2214565B5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6229681"/>
            <a:ext cx="3429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5A926B9-1753-4BC6-A5CB-1CCD9F5BF5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>
            <a:lumMod val="75000"/>
          </a:schemeClr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08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7950" indent="-46355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>
            <a:lumMod val="75000"/>
          </a:schemeClr>
        </a:buClr>
        <a:buSzPct val="50000"/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smtClean="0"/>
              <a:t>Academic Misconduct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746" y="4495800"/>
            <a:ext cx="5918454" cy="1069848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Regional </a:t>
            </a:r>
            <a:r>
              <a:rPr lang="en-US" sz="2400" smtClean="0"/>
              <a:t>Rules Seminars </a:t>
            </a:r>
            <a:r>
              <a:rPr lang="en-US" sz="2400" dirty="0" smtClean="0"/>
              <a:t>2015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782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00200"/>
            <a:ext cx="7543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Institutions have the duty and obligation to determine when institutional academic misconduct occurs.</a:t>
            </a:r>
          </a:p>
          <a:p>
            <a:endParaRPr lang="en-US" sz="2800" dirty="0" smtClean="0"/>
          </a:p>
          <a:p>
            <a:r>
              <a:rPr lang="en-US" sz="2800" dirty="0" smtClean="0"/>
              <a:t>How does an institution determine whether academic misconduct occurred?</a:t>
            </a:r>
          </a:p>
          <a:p>
            <a:pPr marL="0" indent="0">
              <a:buNone/>
            </a:pPr>
            <a:endParaRPr lang="en-US" sz="800" dirty="0" smtClean="0"/>
          </a:p>
          <a:p>
            <a:pPr marL="912813" lvl="2"/>
            <a:r>
              <a:rPr lang="en-US" sz="2400" dirty="0" smtClean="0"/>
              <a:t>Apply its institutional policies applicable to all students.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6220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Obligation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76400"/>
            <a:ext cx="7808214" cy="449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Why isn’t there a universal definition of what constitutes academic misconduct?</a:t>
            </a:r>
          </a:p>
          <a:p>
            <a:endParaRPr lang="en-US" sz="12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Individual campuses vary greatly. 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Not NCAA’s place to regulate an institution’s academic programs or institutional academic policies.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16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Institutional policy incorporated into proposed legislation.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05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543800" cy="16093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Proposed Legislative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1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legislative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76400"/>
            <a:ext cx="7543800" cy="4343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000" dirty="0" smtClean="0"/>
              <a:t>Academic Misconduct.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000" dirty="0" smtClean="0"/>
              <a:t>Policies and Procedures.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000" dirty="0" smtClean="0"/>
              <a:t>Impermissible Academic Assistance vs. Extra Benefits.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000" dirty="0" smtClean="0"/>
              <a:t>NCAA Division I Academic Performance Program (APP).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sz="3000" dirty="0" smtClean="0"/>
              <a:t>Other Academic Improprieties.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769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</a:t>
            </a:r>
            <a:r>
              <a:rPr lang="en-US" dirty="0"/>
              <a:t>Integrity </a:t>
            </a:r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95704" y="1756229"/>
            <a:ext cx="8912967" cy="465232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313542" y="2447510"/>
            <a:ext cx="2816352" cy="1501028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Misconduct</a:t>
            </a:r>
            <a:endParaRPr lang="en-US" b="1" dirty="0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447800" y="4693738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Policies and Procedures</a:t>
            </a:r>
            <a:endParaRPr lang="en-US" b="1" dirty="0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5029200" y="4528608"/>
            <a:ext cx="281287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 smtClean="0"/>
          </a:p>
          <a:p>
            <a:pPr algn="ctr"/>
            <a:r>
              <a:rPr lang="en-US" b="1" dirty="0" smtClean="0"/>
              <a:t>Impermissible Academic Assistance</a:t>
            </a:r>
          </a:p>
          <a:p>
            <a:pPr algn="ctr"/>
            <a:endParaRPr lang="en-US" sz="1700" dirty="0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4859545" y="2447510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Academic Improprieties</a:t>
            </a:r>
            <a:endParaRPr lang="en-US" b="1" dirty="0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581400" y="3828254"/>
            <a:ext cx="1941576" cy="8291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67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Misconduct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00200"/>
            <a:ext cx="7543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should institutions report academic misconduct to the NCAA?</a:t>
            </a:r>
          </a:p>
          <a:p>
            <a:pPr marL="0" indent="0">
              <a:buNone/>
            </a:pPr>
            <a:endParaRPr lang="en-US" sz="800" u="sng" dirty="0"/>
          </a:p>
          <a:p>
            <a:pPr marL="912813">
              <a:buSzPct val="50000"/>
              <a:buFont typeface="Wingdings" panose="05000000000000000000" pitchFamily="2" charset="2"/>
              <a:buChar char="q"/>
            </a:pPr>
            <a:r>
              <a:rPr lang="en-US" u="sng" dirty="0" smtClean="0"/>
              <a:t>Current State</a:t>
            </a:r>
            <a:r>
              <a:rPr lang="en-US" dirty="0" smtClean="0"/>
              <a:t>.</a:t>
            </a:r>
          </a:p>
          <a:p>
            <a:pPr marL="912813">
              <a:buSzPct val="50000"/>
              <a:buFont typeface="Wingdings" panose="05000000000000000000" pitchFamily="2" charset="2"/>
              <a:buChar char="q"/>
            </a:pPr>
            <a:endParaRPr lang="en-US" sz="800" u="sng" dirty="0"/>
          </a:p>
          <a:p>
            <a:pPr marL="1379538" lvl="1">
              <a:buSzPct val="50000"/>
            </a:pPr>
            <a:r>
              <a:rPr lang="en-US" sz="2800" dirty="0" smtClean="0"/>
              <a:t>Fraudulent academic credit.</a:t>
            </a:r>
          </a:p>
          <a:p>
            <a:pPr marL="1379538" lvl="1">
              <a:buSzPct val="50000"/>
            </a:pPr>
            <a:endParaRPr lang="en-US" sz="1400" dirty="0" smtClean="0"/>
          </a:p>
          <a:p>
            <a:pPr marL="1379538" lvl="1">
              <a:buSzPct val="50000"/>
            </a:pPr>
            <a:r>
              <a:rPr lang="en-US" sz="2800" dirty="0" smtClean="0"/>
              <a:t>Academic misconduct.</a:t>
            </a:r>
          </a:p>
          <a:p>
            <a:pPr marL="1379538" lvl="1">
              <a:buSzPct val="50000"/>
            </a:pPr>
            <a:endParaRPr lang="en-US" sz="1400" dirty="0"/>
          </a:p>
          <a:p>
            <a:pPr marL="1379538" lvl="1">
              <a:buSzPct val="50000"/>
            </a:pPr>
            <a:r>
              <a:rPr lang="en-US" sz="2800" dirty="0" err="1" smtClean="0"/>
              <a:t>Miscertification</a:t>
            </a:r>
            <a:r>
              <a:rPr lang="en-US" sz="2800" dirty="0" smtClean="0"/>
              <a:t> + competition.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400"/>
            <a:ext cx="7543800" cy="1270000"/>
          </a:xfrm>
        </p:spPr>
        <p:txBody>
          <a:bodyPr/>
          <a:lstStyle/>
          <a:p>
            <a:r>
              <a:rPr lang="en-US" dirty="0" smtClean="0"/>
              <a:t>Academic Misconduct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295400"/>
            <a:ext cx="7543800" cy="5105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When should institutions report academic misconduct to the NCAA?</a:t>
            </a:r>
          </a:p>
          <a:p>
            <a:endParaRPr lang="en-US" sz="800" dirty="0" smtClean="0"/>
          </a:p>
          <a:p>
            <a:pPr marL="912813">
              <a:buSzPct val="50000"/>
              <a:buFont typeface="Wingdings" panose="05000000000000000000" pitchFamily="2" charset="2"/>
              <a:buChar char="q"/>
            </a:pPr>
            <a:r>
              <a:rPr lang="en-US" sz="2600" u="sng" dirty="0" smtClean="0"/>
              <a:t>Proposed Future State</a:t>
            </a:r>
            <a:r>
              <a:rPr lang="en-US" sz="2600" dirty="0" smtClean="0"/>
              <a:t>.</a:t>
            </a:r>
          </a:p>
          <a:p>
            <a:pPr marL="912813">
              <a:buSzPct val="50000"/>
              <a:buFont typeface="Wingdings" panose="05000000000000000000" pitchFamily="2" charset="2"/>
              <a:buChar char="q"/>
            </a:pPr>
            <a:endParaRPr lang="en-US" sz="800" u="sng" dirty="0" smtClean="0"/>
          </a:p>
          <a:p>
            <a:pPr marL="1379538" lvl="1">
              <a:buSzPct val="50000"/>
            </a:pPr>
            <a:r>
              <a:rPr lang="en-US" sz="2600" dirty="0" smtClean="0"/>
              <a:t>When an alteration </a:t>
            </a:r>
            <a:r>
              <a:rPr lang="en-US" sz="2600" dirty="0"/>
              <a:t>or falsification of a student-athlete's transcript or academic </a:t>
            </a:r>
            <a:r>
              <a:rPr lang="en-US" sz="2600" dirty="0" smtClean="0"/>
              <a:t>record occurs</a:t>
            </a:r>
            <a:r>
              <a:rPr lang="en-US" sz="2600" dirty="0"/>
              <a:t>.</a:t>
            </a:r>
            <a:endParaRPr lang="en-US" sz="2600" dirty="0" smtClean="0"/>
          </a:p>
          <a:p>
            <a:pPr marL="1379538" lvl="1">
              <a:buSzPct val="50000"/>
            </a:pPr>
            <a:endParaRPr lang="en-US" sz="1200" dirty="0"/>
          </a:p>
          <a:p>
            <a:pPr marL="1379538" lvl="1">
              <a:buSzPct val="50000"/>
            </a:pPr>
            <a:r>
              <a:rPr lang="en-US" sz="2600" dirty="0" smtClean="0"/>
              <a:t>Academic </a:t>
            </a:r>
            <a:r>
              <a:rPr lang="en-US" sz="2600" dirty="0"/>
              <a:t>misconduct leads to an “</a:t>
            </a:r>
            <a:r>
              <a:rPr lang="en-US" sz="2600" u="sng" dirty="0"/>
              <a:t>erroneous declaration of </a:t>
            </a:r>
            <a:r>
              <a:rPr lang="en-US" sz="2600" u="sng" dirty="0" smtClean="0"/>
              <a:t>eligibility</a:t>
            </a:r>
            <a:r>
              <a:rPr lang="en-US" sz="2600" dirty="0" smtClean="0"/>
              <a:t>.”</a:t>
            </a:r>
          </a:p>
          <a:p>
            <a:pPr marL="1379538" lvl="1">
              <a:buSzPct val="50000"/>
            </a:pPr>
            <a:endParaRPr lang="en-US" sz="1200" dirty="0" smtClean="0"/>
          </a:p>
          <a:p>
            <a:pPr marL="1379538" lvl="1">
              <a:buSzPct val="50000"/>
            </a:pPr>
            <a:r>
              <a:rPr lang="en-US" sz="2600" u="sng" dirty="0" smtClean="0"/>
              <a:t>An institutional staff member is involved</a:t>
            </a:r>
            <a:r>
              <a:rPr lang="en-US" sz="2600" dirty="0" smtClean="0"/>
              <a:t> regardless of the impact on eligibility.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85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1143000"/>
          </a:xfrm>
        </p:spPr>
        <p:txBody>
          <a:bodyPr/>
          <a:lstStyle/>
          <a:p>
            <a:r>
              <a:rPr lang="en-US" dirty="0" smtClean="0"/>
              <a:t>Key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524000"/>
            <a:ext cx="7543800" cy="4648200"/>
          </a:xfrm>
        </p:spPr>
        <p:txBody>
          <a:bodyPr>
            <a:noAutofit/>
          </a:bodyPr>
          <a:lstStyle/>
          <a:p>
            <a:r>
              <a:rPr lang="en-US" dirty="0" smtClean="0"/>
              <a:t>Proposed legislation focuses on actors (institutional staff members) as opposed to outcome (Did the misconduct lead to eligibility and competition?).</a:t>
            </a:r>
          </a:p>
          <a:p>
            <a:endParaRPr lang="en-US" dirty="0"/>
          </a:p>
          <a:p>
            <a:r>
              <a:rPr lang="en-US" dirty="0" smtClean="0"/>
              <a:t>Student-athlete academic misconduct violation threshold reduced to the misconduct resulting in student-athlete’s eligibility (i.e., student-athlete student needed to meet the six-hour rule). Competition no longer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288" y="1858560"/>
            <a:ext cx="7543800" cy="405079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4476" y="1859714"/>
            <a:ext cx="8615424" cy="465232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291771" y="2582308"/>
            <a:ext cx="2816352" cy="1501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Misconduct</a:t>
            </a:r>
            <a:endParaRPr lang="en-US" b="1" dirty="0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447800" y="4693738"/>
            <a:ext cx="2816352" cy="13807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Policies and Procedures</a:t>
            </a:r>
            <a:endParaRPr lang="en-US" b="1" dirty="0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5029200" y="4528608"/>
            <a:ext cx="281287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 smtClean="0"/>
          </a:p>
          <a:p>
            <a:pPr algn="ctr"/>
            <a:r>
              <a:rPr lang="en-US" b="1" dirty="0" smtClean="0"/>
              <a:t>Impermissible Academic Assistance</a:t>
            </a:r>
          </a:p>
          <a:p>
            <a:pPr algn="ctr"/>
            <a:endParaRPr lang="en-US" sz="1700" dirty="0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4859545" y="2549651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Academic Improprieties</a:t>
            </a:r>
            <a:endParaRPr lang="en-US" b="1" dirty="0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581400" y="3971471"/>
            <a:ext cx="1941576" cy="8291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61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1295400"/>
          </a:xfrm>
        </p:spPr>
        <p:txBody>
          <a:bodyPr/>
          <a:lstStyle/>
          <a:p>
            <a:r>
              <a:rPr lang="en-US" dirty="0"/>
              <a:t>Policies And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00200"/>
            <a:ext cx="7543800" cy="4572000"/>
          </a:xfrm>
        </p:spPr>
        <p:txBody>
          <a:bodyPr>
            <a:noAutofit/>
          </a:bodyPr>
          <a:lstStyle/>
          <a:p>
            <a:r>
              <a:rPr lang="en-US" sz="2500" dirty="0"/>
              <a:t>Member institutions </a:t>
            </a:r>
            <a:r>
              <a:rPr lang="en-US" sz="2500" dirty="0" smtClean="0"/>
              <a:t>must have published institutional academic misconduct policies and procedures regarding academic misconduct.</a:t>
            </a:r>
          </a:p>
          <a:p>
            <a:endParaRPr lang="en-US" sz="1200" dirty="0" smtClean="0"/>
          </a:p>
          <a:p>
            <a:r>
              <a:rPr lang="en-US" sz="2500" dirty="0" smtClean="0"/>
              <a:t>May have policies that allow student-athletes more expeditious outcome than general students.</a:t>
            </a:r>
          </a:p>
          <a:p>
            <a:endParaRPr lang="en-US" sz="1200" dirty="0" smtClean="0"/>
          </a:p>
          <a:p>
            <a:r>
              <a:rPr lang="en-US" sz="2500" dirty="0" smtClean="0"/>
              <a:t>Policies must be approved by institution’s president.</a:t>
            </a:r>
          </a:p>
          <a:p>
            <a:endParaRPr lang="en-US" sz="1200" dirty="0" smtClean="0"/>
          </a:p>
          <a:p>
            <a:r>
              <a:rPr lang="en-US" sz="2500" dirty="0" smtClean="0"/>
              <a:t>May not have separate procedure for student-athletes (e.g., undue delay).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495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76400"/>
            <a:ext cx="7543800" cy="4495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Provide background of academic misconduct legislative proposal.</a:t>
            </a:r>
          </a:p>
          <a:p>
            <a:endParaRPr lang="en-US" sz="1400" dirty="0" smtClean="0"/>
          </a:p>
          <a:p>
            <a:r>
              <a:rPr lang="en-US" sz="2800" dirty="0" smtClean="0"/>
              <a:t>Identify  proposed changes to academic misconduct legislation.</a:t>
            </a:r>
          </a:p>
          <a:p>
            <a:endParaRPr lang="en-US" sz="1400" dirty="0" smtClean="0"/>
          </a:p>
          <a:p>
            <a:r>
              <a:rPr lang="en-US" sz="2800" dirty="0" smtClean="0"/>
              <a:t>Generate conversation and answer questions.</a:t>
            </a:r>
          </a:p>
          <a:p>
            <a:endParaRPr lang="en-US" sz="1400" dirty="0" smtClean="0"/>
          </a:p>
          <a:p>
            <a:r>
              <a:rPr lang="en-US" sz="2800" dirty="0" smtClean="0"/>
              <a:t>Seek feedback for NCAA Division I Committee on Academics.</a:t>
            </a:r>
          </a:p>
          <a:p>
            <a:endParaRPr lang="en-US" sz="1400" dirty="0" smtClean="0"/>
          </a:p>
          <a:p>
            <a:r>
              <a:rPr lang="en-US" sz="2800" dirty="0" smtClean="0"/>
              <a:t>Expected timeline.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4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4476" y="1752600"/>
            <a:ext cx="8615424" cy="465232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295400" y="2478643"/>
            <a:ext cx="2816352" cy="1501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Misconduct</a:t>
            </a:r>
            <a:endParaRPr lang="en-US" b="1" dirty="0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447800" y="4693738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Policies and Procedures</a:t>
            </a:r>
            <a:endParaRPr lang="en-US" b="1" dirty="0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5029200" y="4528608"/>
            <a:ext cx="281287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 smtClean="0"/>
          </a:p>
          <a:p>
            <a:pPr algn="ctr"/>
            <a:r>
              <a:rPr lang="en-US" b="1" dirty="0" smtClean="0"/>
              <a:t>Impermissible Academic Assistance</a:t>
            </a:r>
          </a:p>
          <a:p>
            <a:pPr algn="ctr"/>
            <a:endParaRPr lang="en-US" sz="1700" dirty="0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4841402" y="2438400"/>
            <a:ext cx="2816352" cy="13807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Academic Improprieties</a:t>
            </a:r>
            <a:endParaRPr lang="en-US" b="1" dirty="0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581400" y="3873680"/>
            <a:ext cx="1941576" cy="8291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6389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1295400"/>
          </a:xfrm>
        </p:spPr>
        <p:txBody>
          <a:bodyPr/>
          <a:lstStyle/>
          <a:p>
            <a:r>
              <a:rPr lang="en-US" dirty="0"/>
              <a:t>Other Academic Improprieties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524000"/>
            <a:ext cx="7732014" cy="4648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Pre-enrollment academic integrity issues. </a:t>
            </a:r>
          </a:p>
          <a:p>
            <a:endParaRPr lang="en-US" sz="1400" dirty="0" smtClean="0"/>
          </a:p>
          <a:p>
            <a:r>
              <a:rPr lang="en-US" sz="2600" dirty="0" smtClean="0"/>
              <a:t>Currently in Bylaw 10.1.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dirty="0" smtClean="0"/>
              <a:t>Relocating to </a:t>
            </a:r>
            <a:r>
              <a:rPr lang="en-US" dirty="0"/>
              <a:t>Bylaw 14 for ease of reference. </a:t>
            </a:r>
          </a:p>
          <a:p>
            <a:endParaRPr lang="en-US" sz="1400" dirty="0" smtClean="0"/>
          </a:p>
          <a:p>
            <a:r>
              <a:rPr lang="en-US" sz="2600" dirty="0" smtClean="0"/>
              <a:t>Violations </a:t>
            </a:r>
            <a:r>
              <a:rPr lang="en-US" sz="2600" dirty="0"/>
              <a:t>of this provision would continue to be very serious on the spectrum of penalties.</a:t>
            </a:r>
          </a:p>
          <a:p>
            <a:endParaRPr lang="en-US" sz="1400" dirty="0" smtClean="0"/>
          </a:p>
          <a:p>
            <a:r>
              <a:rPr lang="en-US" dirty="0" smtClean="0"/>
              <a:t>Intent </a:t>
            </a:r>
            <a:r>
              <a:rPr lang="en-US" dirty="0"/>
              <a:t>is to consider pre-enrollment legislative changes in 2016-17 legislative cycle.</a:t>
            </a:r>
          </a:p>
        </p:txBody>
      </p:sp>
    </p:spTree>
    <p:extLst>
      <p:ext uri="{BB962C8B-B14F-4D97-AF65-F5344CB8AC3E}">
        <p14:creationId xmlns:p14="http://schemas.microsoft.com/office/powerpoint/2010/main" val="6127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4476" y="1645306"/>
            <a:ext cx="8615424" cy="465232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284514" y="2286000"/>
            <a:ext cx="2816352" cy="1501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Misconduct</a:t>
            </a:r>
            <a:endParaRPr lang="en-US" b="1" dirty="0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469571" y="4528608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Policies and Procedures</a:t>
            </a:r>
            <a:endParaRPr lang="en-US" b="1" dirty="0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5029200" y="4343400"/>
            <a:ext cx="281287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 smtClean="0"/>
          </a:p>
          <a:p>
            <a:pPr algn="ctr"/>
            <a:r>
              <a:rPr lang="en-US" b="1" dirty="0" smtClean="0"/>
              <a:t>Impermissible Academic Assistance</a:t>
            </a:r>
          </a:p>
          <a:p>
            <a:pPr algn="ctr"/>
            <a:endParaRPr lang="en-US" sz="1700" dirty="0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4859545" y="2286000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Academic Improprieties</a:t>
            </a:r>
            <a:endParaRPr lang="en-US" b="1" dirty="0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498523" y="3607486"/>
            <a:ext cx="1941576" cy="829129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281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Performance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76400"/>
            <a:ext cx="7732014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Providing </a:t>
            </a:r>
            <a:r>
              <a:rPr lang="en-US" dirty="0"/>
              <a:t>false </a:t>
            </a:r>
            <a:r>
              <a:rPr lang="en-US" dirty="0" smtClean="0"/>
              <a:t>or misleading APP information should be a NCAA violation.  </a:t>
            </a:r>
            <a:endParaRPr lang="en-US" dirty="0"/>
          </a:p>
          <a:p>
            <a:pPr marL="465138" lvl="0" indent="-465138">
              <a:spcBef>
                <a:spcPts val="0"/>
              </a:spcBef>
              <a:buNone/>
            </a:pPr>
            <a:endParaRPr lang="en-US" sz="1400" dirty="0"/>
          </a:p>
          <a:p>
            <a:pPr marL="922338" lvl="0" indent="-457200">
              <a:spcBef>
                <a:spcPts val="0"/>
              </a:spcBef>
              <a:buSzPct val="50000"/>
              <a:buFont typeface="Wingdings" panose="05000000000000000000" pitchFamily="2" charset="2"/>
              <a:buChar char="q"/>
            </a:pPr>
            <a:r>
              <a:rPr lang="en-US" dirty="0" smtClean="0"/>
              <a:t>Example</a:t>
            </a:r>
            <a:r>
              <a:rPr lang="en-US" dirty="0"/>
              <a:t>:  Knowingly providing incorrect NCAA Division I Academic Progress Rate (APR) data in order to avoid postseason penalty.</a:t>
            </a:r>
          </a:p>
        </p:txBody>
      </p:sp>
    </p:spTree>
    <p:extLst>
      <p:ext uri="{BB962C8B-B14F-4D97-AF65-F5344CB8AC3E}">
        <p14:creationId xmlns:p14="http://schemas.microsoft.com/office/powerpoint/2010/main" val="181942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</a:t>
            </a:r>
            <a:r>
              <a:rPr lang="en-US" dirty="0"/>
              <a:t>Integrity </a:t>
            </a:r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244476" y="1645306"/>
            <a:ext cx="8615424" cy="4652329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>
            <a:spLocks/>
          </p:cNvSpPr>
          <p:nvPr/>
        </p:nvSpPr>
        <p:spPr>
          <a:xfrm>
            <a:off x="1291771" y="2286000"/>
            <a:ext cx="2816352" cy="150102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Misconduct</a:t>
            </a:r>
            <a:endParaRPr lang="en-US" b="1" dirty="0"/>
          </a:p>
        </p:txBody>
      </p:sp>
      <p:sp>
        <p:nvSpPr>
          <p:cNvPr id="7" name="Oval 6"/>
          <p:cNvSpPr>
            <a:spLocks/>
          </p:cNvSpPr>
          <p:nvPr/>
        </p:nvSpPr>
        <p:spPr>
          <a:xfrm>
            <a:off x="1473200" y="4348115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Policies and Procedures</a:t>
            </a:r>
            <a:endParaRPr lang="en-US" b="1" dirty="0"/>
          </a:p>
        </p:txBody>
      </p:sp>
      <p:sp>
        <p:nvSpPr>
          <p:cNvPr id="8" name="Oval 7"/>
          <p:cNvSpPr>
            <a:spLocks/>
          </p:cNvSpPr>
          <p:nvPr/>
        </p:nvSpPr>
        <p:spPr>
          <a:xfrm>
            <a:off x="5181600" y="4333752"/>
            <a:ext cx="2812872" cy="138074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00" dirty="0" smtClean="0"/>
          </a:p>
          <a:p>
            <a:pPr algn="ctr"/>
            <a:r>
              <a:rPr lang="en-US" b="1" dirty="0" smtClean="0"/>
              <a:t>Impermissible Academic Assistance</a:t>
            </a:r>
          </a:p>
          <a:p>
            <a:pPr algn="ctr"/>
            <a:endParaRPr lang="en-US" sz="1700" dirty="0"/>
          </a:p>
        </p:txBody>
      </p:sp>
      <p:sp>
        <p:nvSpPr>
          <p:cNvPr id="9" name="Oval 8"/>
          <p:cNvSpPr>
            <a:spLocks/>
          </p:cNvSpPr>
          <p:nvPr/>
        </p:nvSpPr>
        <p:spPr>
          <a:xfrm>
            <a:off x="4859545" y="2206171"/>
            <a:ext cx="2816352" cy="13807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Other Academic Improprieties</a:t>
            </a:r>
            <a:endParaRPr lang="en-US" b="1" dirty="0"/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581400" y="3556905"/>
            <a:ext cx="1941576" cy="8291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APP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617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Impermissible</a:t>
            </a:r>
            <a:br>
              <a:rPr lang="en-US" dirty="0" smtClean="0"/>
            </a:br>
            <a:r>
              <a:rPr lang="en-US" dirty="0" smtClean="0"/>
              <a:t>Academic </a:t>
            </a:r>
            <a:r>
              <a:rPr lang="en-US" dirty="0"/>
              <a:t>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162800" cy="4038600"/>
          </a:xfrm>
        </p:spPr>
        <p:txBody>
          <a:bodyPr>
            <a:noAutofit/>
          </a:bodyPr>
          <a:lstStyle/>
          <a:p>
            <a:r>
              <a:rPr lang="en-US" sz="2600" dirty="0" smtClean="0"/>
              <a:t>Replaces the current extra benefits legislation.  Relocates from Bylaw 16 to   Bylaw 14.  Specific to academic.</a:t>
            </a:r>
          </a:p>
          <a:p>
            <a:endParaRPr lang="en-US" sz="2600" dirty="0"/>
          </a:p>
          <a:p>
            <a:r>
              <a:rPr lang="en-US" sz="2400" dirty="0"/>
              <a:t>Drafted to target only egregious acts of assistance.  For example, proofreading would not be impermissible assistance; </a:t>
            </a:r>
          </a:p>
          <a:p>
            <a:endParaRPr lang="en-US" sz="26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7132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 smtClean="0"/>
              <a:t>Impermissible Academic Assistance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905000"/>
            <a:ext cx="75438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it?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u="sng" dirty="0" smtClean="0"/>
              <a:t>Substantial</a:t>
            </a:r>
            <a:r>
              <a:rPr lang="en-US" sz="2400" dirty="0" smtClean="0"/>
              <a:t> impermissible assistance by an institutional staff member </a:t>
            </a:r>
            <a:r>
              <a:rPr lang="en-US" sz="2400" smtClean="0"/>
              <a:t>or booster</a:t>
            </a:r>
            <a:r>
              <a:rPr lang="en-US" sz="2400" dirty="0" smtClean="0"/>
              <a:t>.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8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Academic assistance per Bylaw 16 still ok.</a:t>
            </a:r>
          </a:p>
          <a:p>
            <a:pPr lvl="1"/>
            <a:endParaRPr lang="en-US" sz="24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Academic </a:t>
            </a:r>
            <a:r>
              <a:rPr lang="en-US" sz="2400" dirty="0"/>
              <a:t>exception for a student-athlete in order to improve a grade, earn credit or meet a graduation </a:t>
            </a:r>
            <a:r>
              <a:rPr lang="en-US" sz="2400" dirty="0" smtClean="0"/>
              <a:t>requirement.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800" dirty="0" smtClean="0"/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dirty="0" smtClean="0"/>
              <a:t>If generally available to student-body, still ok.</a:t>
            </a:r>
          </a:p>
        </p:txBody>
      </p:sp>
    </p:spTree>
    <p:extLst>
      <p:ext uri="{BB962C8B-B14F-4D97-AF65-F5344CB8AC3E}">
        <p14:creationId xmlns:p14="http://schemas.microsoft.com/office/powerpoint/2010/main" val="29045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Impermissible Academic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391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impermissible academic assistance to be violated:</a:t>
            </a:r>
          </a:p>
          <a:p>
            <a:pPr marL="0" indent="0">
              <a:buNone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Institutional staff  member or booster involved;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Institution does not find academic misconduct;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Substantial amount of assistance/exception;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Leads to eligibility of student-athlete;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Assistance/exception not generally available and/or not provided to all students; AND</a:t>
            </a:r>
          </a:p>
          <a:p>
            <a:pPr marL="514350" indent="-514350">
              <a:buFont typeface="+mj-lt"/>
              <a:buAutoNum type="arabicPeriod"/>
            </a:pPr>
            <a:endParaRPr lang="en-US" sz="1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Assistance not permitted in Bylaw 16.3.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93B8E-9D94-4FE0-B635-AD275AE5C0FA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095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Exception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English professor </a:t>
            </a:r>
            <a:r>
              <a:rPr lang="en-US" dirty="0" smtClean="0"/>
              <a:t>allowed </a:t>
            </a:r>
            <a:r>
              <a:rPr lang="en-US" dirty="0"/>
              <a:t>a student-athlete to turn in a term paper two semesters after the course was completed for full credit.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professor did not allow any other student in the course to receive the </a:t>
            </a:r>
            <a:r>
              <a:rPr lang="en-US" dirty="0" smtClean="0"/>
              <a:t>exception.</a:t>
            </a:r>
          </a:p>
          <a:p>
            <a:r>
              <a:rPr lang="en-US" dirty="0" smtClean="0"/>
              <a:t>Institutional </a:t>
            </a:r>
            <a:r>
              <a:rPr lang="en-US" dirty="0"/>
              <a:t>policy does not address this type of </a:t>
            </a:r>
            <a:r>
              <a:rPr lang="en-US" dirty="0" smtClean="0"/>
              <a:t>issue.</a:t>
            </a:r>
          </a:p>
        </p:txBody>
      </p:sp>
    </p:spTree>
    <p:extLst>
      <p:ext uri="{BB962C8B-B14F-4D97-AF65-F5344CB8AC3E}">
        <p14:creationId xmlns:p14="http://schemas.microsoft.com/office/powerpoint/2010/main" val="10486930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Exception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institution did not find academic misconduct per institutional policies and procedures.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exception resulted in the student-athlete receiving a passing grade in the course and directly impacted the student-athlete’s certification of eligibility.  </a:t>
            </a:r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/>
              <a:t>this be considered an NCAA violation under "impermissible academic assistance"?</a:t>
            </a:r>
          </a:p>
        </p:txBody>
      </p:sp>
    </p:spTree>
    <p:extLst>
      <p:ext uri="{BB962C8B-B14F-4D97-AF65-F5344CB8AC3E}">
        <p14:creationId xmlns:p14="http://schemas.microsoft.com/office/powerpoint/2010/main" val="276934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49827095"/>
              </p:ext>
            </p:extLst>
          </p:nvPr>
        </p:nvGraphicFramePr>
        <p:xfrm>
          <a:off x="-304800" y="17526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887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Exception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Yes.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academic exception was not generally available to the institution’s student body or students in the involved course. </a:t>
            </a:r>
            <a:endParaRPr lang="en-US" dirty="0" smtClean="0"/>
          </a:p>
          <a:p>
            <a:r>
              <a:rPr lang="en-US" dirty="0" smtClean="0"/>
              <a:t>Academic </a:t>
            </a:r>
            <a:r>
              <a:rPr lang="en-US" dirty="0"/>
              <a:t>misconduct was not found by the institution and an institutional staff member was involved.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exception led to an erroneous certification of eligibility of the </a:t>
            </a:r>
            <a:r>
              <a:rPr lang="en-US" dirty="0" smtClean="0"/>
              <a:t>student-athlete.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7551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Assistance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booster arranged for a student employee in the dining hall to complete a term paper for a student-athlete, who was in his fourth year of enrollment.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paper was submitted to the professor and the student-athlete received a passing grade in the course, which subsequently kept the student-athlete eligible for competition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After exhausting </a:t>
            </a:r>
            <a:r>
              <a:rPr lang="en-US" dirty="0" smtClean="0"/>
              <a:t>eligibility, </a:t>
            </a:r>
            <a:r>
              <a:rPr lang="en-US" dirty="0"/>
              <a:t>the student-athlete withdrew from the institution.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09239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Assistance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institution investigated the issue, but did not find academic misconduct, citing the student-athlete's withdrawal from the institution.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Would this situation be considered an "impermissible academic assistance" violation?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249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Assistance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institution determined that academic misconduct did not </a:t>
            </a:r>
            <a:r>
              <a:rPr lang="en-US" dirty="0" smtClean="0"/>
              <a:t>occur.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academic assistance provided was not generally available to the institution’s student body or students in the involved course.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assistance was substantial and not permitted in Bylaw 16.3.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810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Impermissible Academic </a:t>
            </a:r>
            <a:r>
              <a:rPr lang="en-US" dirty="0" smtClean="0"/>
              <a:t>Assistance – Assistance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booster and an institutional staff member were involved (due to the student working at the direction of a booster).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assistance led to an erroneous certification of eligibility of the student-athlete.</a:t>
            </a:r>
          </a:p>
        </p:txBody>
      </p:sp>
    </p:spTree>
    <p:extLst>
      <p:ext uri="{BB962C8B-B14F-4D97-AF65-F5344CB8AC3E}">
        <p14:creationId xmlns:p14="http://schemas.microsoft.com/office/powerpoint/2010/main" val="1055923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further Refinement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76400"/>
            <a:ext cx="7732014" cy="4495800"/>
          </a:xfrm>
        </p:spPr>
        <p:txBody>
          <a:bodyPr/>
          <a:lstStyle/>
          <a:p>
            <a:r>
              <a:rPr lang="en-US" sz="2800" dirty="0" smtClean="0"/>
              <a:t>Definition of institutional  staff member.</a:t>
            </a:r>
          </a:p>
          <a:p>
            <a:endParaRPr lang="en-US" sz="8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Should it be as broad as the Bylaw 10.1 definition?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18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Should student employees be included?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400" dirty="0" smtClean="0"/>
              <a:t>Should student employees who primarily work in athletics be included?</a:t>
            </a:r>
            <a:endParaRPr lang="en-US" sz="1200" dirty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631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5" t="5598" r="1633" b="18652"/>
          <a:stretch/>
        </p:blipFill>
        <p:spPr>
          <a:xfrm>
            <a:off x="0" y="381000"/>
            <a:ext cx="9130178" cy="6324600"/>
          </a:xfrm>
        </p:spPr>
      </p:pic>
    </p:spTree>
    <p:extLst>
      <p:ext uri="{BB962C8B-B14F-4D97-AF65-F5344CB8AC3E}">
        <p14:creationId xmlns:p14="http://schemas.microsoft.com/office/powerpoint/2010/main" val="395769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543800" cy="1219200"/>
          </a:xfrm>
        </p:spPr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371600"/>
            <a:ext cx="7543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NCAA Division I Committee on Infractions Subcommittee and group of Committee on Academics members refining final draft.</a:t>
            </a:r>
          </a:p>
          <a:p>
            <a:endParaRPr lang="en-US" sz="1400" dirty="0"/>
          </a:p>
          <a:p>
            <a:r>
              <a:rPr lang="en-US" dirty="0" smtClean="0"/>
              <a:t>Committee </a:t>
            </a:r>
            <a:r>
              <a:rPr lang="en-US" dirty="0"/>
              <a:t>on Academics anticipates </a:t>
            </a:r>
            <a:r>
              <a:rPr lang="en-US" dirty="0" smtClean="0"/>
              <a:t>recommending legislation </a:t>
            </a:r>
            <a:r>
              <a:rPr lang="en-US" dirty="0"/>
              <a:t>in June 2015.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/>
              <a:t>If adopted by the membership in April 2016, </a:t>
            </a:r>
            <a:r>
              <a:rPr lang="en-US" dirty="0" smtClean="0"/>
              <a:t> legislation </a:t>
            </a:r>
            <a:r>
              <a:rPr lang="en-US" dirty="0"/>
              <a:t>could be effective as soon as August 2016.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386" y="228600"/>
            <a:ext cx="7543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Who Have we talked to?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884414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wide cross-section of the membership has provided feedback, including: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3344375"/>
              </p:ext>
            </p:extLst>
          </p:nvPr>
        </p:nvGraphicFramePr>
        <p:xfrm>
          <a:off x="685800" y="2260600"/>
          <a:ext cx="7848600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73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they have to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00200"/>
            <a:ext cx="7655814" cy="48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800" dirty="0" smtClean="0"/>
              <a:t>1983 last legislative update.  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Media and Congressional attention.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Public </a:t>
            </a:r>
            <a:r>
              <a:rPr lang="en-US" sz="2800" dirty="0"/>
              <a:t>trust in the </a:t>
            </a:r>
            <a:r>
              <a:rPr lang="en-US" sz="2800" dirty="0" smtClean="0"/>
              <a:t>NCAA as educational organization.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Interpretation rather than legislation. 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en-US" sz="2800" dirty="0" smtClean="0"/>
              <a:t>Regulatory structure is confusing.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94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they have to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828800"/>
            <a:ext cx="7543800" cy="4050792"/>
          </a:xfrm>
        </p:spPr>
        <p:txBody>
          <a:bodyPr>
            <a:noAutofit/>
          </a:bodyPr>
          <a:lstStyle/>
          <a:p>
            <a:r>
              <a:rPr lang="en-US" sz="2800" dirty="0" smtClean="0"/>
              <a:t>Legislation focuses too much on outcome.</a:t>
            </a:r>
          </a:p>
          <a:p>
            <a:endParaRPr lang="en-US" sz="2800" dirty="0" smtClean="0"/>
          </a:p>
          <a:p>
            <a:r>
              <a:rPr lang="en-US" sz="2800" dirty="0" smtClean="0"/>
              <a:t>Act/Actors/Outcome.</a:t>
            </a:r>
          </a:p>
          <a:p>
            <a:endParaRPr lang="en-US" sz="2800" dirty="0" smtClean="0"/>
          </a:p>
          <a:p>
            <a:r>
              <a:rPr lang="en-US" sz="2800" dirty="0" smtClean="0"/>
              <a:t>Institutional Policies and Procedures.</a:t>
            </a:r>
          </a:p>
        </p:txBody>
      </p:sp>
    </p:spTree>
    <p:extLst>
      <p:ext uri="{BB962C8B-B14F-4D97-AF65-F5344CB8AC3E}">
        <p14:creationId xmlns:p14="http://schemas.microsoft.com/office/powerpoint/2010/main" val="32621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Establishment of “core Principles”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386" y="1600200"/>
            <a:ext cx="7543800" cy="457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 smtClean="0"/>
              <a:t>Membership feedback led to legislative priorities.</a:t>
            </a:r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October 2014:  NCAA Division I Committee on Academic Performance drafted principles.</a:t>
            </a:r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January 2015:  Committee on Academics refined </a:t>
            </a:r>
            <a:r>
              <a:rPr lang="en-US" sz="2600" dirty="0"/>
              <a:t>c</a:t>
            </a:r>
            <a:r>
              <a:rPr lang="en-US" sz="2600" dirty="0" smtClean="0"/>
              <a:t>ore principles.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600" dirty="0" smtClean="0"/>
              <a:t>Proposed legislative draft directly correlates to membership-driven priorities.</a:t>
            </a:r>
          </a:p>
        </p:txBody>
      </p:sp>
    </p:spTree>
    <p:extLst>
      <p:ext uri="{BB962C8B-B14F-4D97-AF65-F5344CB8AC3E}">
        <p14:creationId xmlns:p14="http://schemas.microsoft.com/office/powerpoint/2010/main" val="26480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933616"/>
              </p:ext>
            </p:extLst>
          </p:nvPr>
        </p:nvGraphicFramePr>
        <p:xfrm>
          <a:off x="-15710" y="2484"/>
          <a:ext cx="9115359" cy="6855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04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NCAA Academic Integrity Issues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644512"/>
              </p:ext>
            </p:extLst>
          </p:nvPr>
        </p:nvGraphicFramePr>
        <p:xfrm>
          <a:off x="801688" y="2120900"/>
          <a:ext cx="75438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110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.Core.5Year" ma:contentTypeID="0x010100F9F789DCBE2F8546844AAD72D1F17829010200FB61311DF971744FAE7A46A10C475AE7" ma:contentTypeVersion="5" ma:contentTypeDescription="" ma:contentTypeScope="" ma:versionID="fe1e70f0e008a5ffeb889d736ae9772f">
  <xsd:schema xmlns:xsd="http://www.w3.org/2001/XMLSchema" xmlns:xs="http://www.w3.org/2001/XMLSchema" xmlns:p="http://schemas.microsoft.com/office/2006/metadata/properties" xmlns:ns2="2a3058fb-e7d8-4bcd-83c9-2e38e3df2500" xmlns:ns3="8203a8d2-2ccf-4437-8480-e4e7da4321d9" targetNamespace="http://schemas.microsoft.com/office/2006/metadata/properties" ma:root="true" ma:fieldsID="717c0469d34852c81fede5250a38abdf" ns2:_="" ns3:_="">
    <xsd:import namespace="2a3058fb-e7d8-4bcd-83c9-2e38e3df2500"/>
    <xsd:import namespace="8203a8d2-2ccf-4437-8480-e4e7da4321d9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Championship" minOccurs="0"/>
                <xsd:element ref="ns3:Division" minOccurs="0"/>
                <xsd:element ref="ns3:Committee" minOccurs="0"/>
                <xsd:element ref="ns3:Academic_x005f_x002F_Fiscal_x005f_x0020_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3058fb-e7d8-4bcd-83c9-2e38e3df2500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3" nillable="true" ma:displayName="Document Type" ma:list="{6337aed9-7485-44c6-a2cb-2d4bdfdcf954}" ma:internalName="Document_x0020_Type0" ma:readOnly="false" ma:showField="Title" ma:web="8203a8d2-2ccf-4437-8480-e4e7da4321d9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03a8d2-2ccf-4437-8480-e4e7da4321d9" elementFormDefault="qualified">
    <xsd:import namespace="http://schemas.microsoft.com/office/2006/documentManagement/types"/>
    <xsd:import namespace="http://schemas.microsoft.com/office/infopath/2007/PartnerControls"/>
    <xsd:element name="Championship" ma:index="4" nillable="true" ma:displayName="Championship" ma:list="{9f0c0c2f-65a3-4803-a250-88a2c6aa503b}" ma:internalName="Championship" ma:readOnly="false" ma:showField="Title" ma:web="8203a8d2-2ccf-4437-8480-e4e7da4321d9">
      <xsd:simpleType>
        <xsd:restriction base="dms:Lookup"/>
      </xsd:simpleType>
    </xsd:element>
    <xsd:element name="Division" ma:index="5" nillable="true" ma:displayName="Division" ma:list="{019add6d-0a23-4369-833b-7f9c3f6d7be9}" ma:internalName="Division" ma:readOnly="false" ma:showField="Title" ma:web="8203a8d2-2ccf-4437-8480-e4e7da4321d9">
      <xsd:simpleType>
        <xsd:restriction base="dms:Lookup"/>
      </xsd:simpleType>
    </xsd:element>
    <xsd:element name="Committee" ma:index="6" nillable="true" ma:displayName="Committee" ma:list="{92b80169-226d-41af-a280-46338252cbf7}" ma:internalName="Committee" ma:readOnly="false" ma:showField="Title" ma:web="8203a8d2-2ccf-4437-8480-e4e7da4321d9">
      <xsd:simpleType>
        <xsd:restriction base="dms:Lookup"/>
      </xsd:simpleType>
    </xsd:element>
    <xsd:element name="Academic_x005f_x002F_Fiscal_x005f_x0020_Year" ma:index="7" ma:displayName="Academic/Fiscal Year" ma:default="n/a" ma:format="Dropdown" ma:internalName="Academic_x002F_Fiscal_x0020_Year">
      <xsd:simpleType>
        <xsd:restriction base="dms:Choice">
          <xsd:enumeration value="n/a"/>
          <xsd:enumeration value="2005-06"/>
          <xsd:enumeration value="2006-07"/>
          <xsd:enumeration value="2007-08"/>
          <xsd:enumeration value="2008-09"/>
          <xsd:enumeration value="2009-10"/>
          <xsd:enumeration value="2010-11"/>
          <xsd:enumeration value="2011-12"/>
          <xsd:enumeration value="2012-13"/>
          <xsd:enumeration value="2013-14"/>
          <xsd:enumeration value="Oth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ittee xmlns="8203a8d2-2ccf-4437-8480-e4e7da4321d9" xsi:nil="true"/>
    <Academic_x005f_x002F_Fiscal_x005f_x0020_Year xmlns="8203a8d2-2ccf-4437-8480-e4e7da4321d9">n/a</Academic_x005f_x002F_Fiscal_x005f_x0020_Year>
    <Division xmlns="8203a8d2-2ccf-4437-8480-e4e7da4321d9" xsi:nil="true"/>
    <Championship xmlns="8203a8d2-2ccf-4437-8480-e4e7da4321d9" xsi:nil="true"/>
    <Document_x0020_Type xmlns="2a3058fb-e7d8-4bcd-83c9-2e38e3df2500" xsi:nil="true"/>
  </documentManagement>
</p:properties>
</file>

<file path=customXml/itemProps1.xml><?xml version="1.0" encoding="utf-8"?>
<ds:datastoreItem xmlns:ds="http://schemas.openxmlformats.org/officeDocument/2006/customXml" ds:itemID="{D02519AA-E679-46DF-BD41-8836CEE80CDF}"/>
</file>

<file path=customXml/itemProps2.xml><?xml version="1.0" encoding="utf-8"?>
<ds:datastoreItem xmlns:ds="http://schemas.openxmlformats.org/officeDocument/2006/customXml" ds:itemID="{F8500B87-29E9-4D88-9B28-0C7057E40EE0}"/>
</file>

<file path=customXml/itemProps3.xml><?xml version="1.0" encoding="utf-8"?>
<ds:datastoreItem xmlns:ds="http://schemas.openxmlformats.org/officeDocument/2006/customXml" ds:itemID="{746A23AD-5623-4E77-BD5C-BAF96D7CC7B4}"/>
</file>

<file path=docProps/app.xml><?xml version="1.0" encoding="utf-8"?>
<Properties xmlns="http://schemas.openxmlformats.org/officeDocument/2006/extended-properties" xmlns:vt="http://schemas.openxmlformats.org/officeDocument/2006/docPropsVTypes">
  <Template>Sporty Template</Template>
  <TotalTime>12132</TotalTime>
  <Words>1496</Words>
  <Application>Microsoft Office PowerPoint</Application>
  <PresentationFormat>On-screen Show (4:3)</PresentationFormat>
  <Paragraphs>265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Wood Type</vt:lpstr>
      <vt:lpstr>Academic Misconduct</vt:lpstr>
      <vt:lpstr>Objectives</vt:lpstr>
      <vt:lpstr>Background</vt:lpstr>
      <vt:lpstr>Who Have we talked to?</vt:lpstr>
      <vt:lpstr>What did they have to say?</vt:lpstr>
      <vt:lpstr>What did they have to say?</vt:lpstr>
      <vt:lpstr>Establishment of “core Principles” </vt:lpstr>
      <vt:lpstr>PowerPoint Presentation</vt:lpstr>
      <vt:lpstr>NCAA Academic Integrity Issues</vt:lpstr>
      <vt:lpstr>Institutional Obligation</vt:lpstr>
      <vt:lpstr>Institutional Obligation</vt:lpstr>
      <vt:lpstr>Proposed Legislative Changes</vt:lpstr>
      <vt:lpstr>Key legislative Updates</vt:lpstr>
      <vt:lpstr>Academic Integrity themes</vt:lpstr>
      <vt:lpstr>Academic Misconduct</vt:lpstr>
      <vt:lpstr>Academic Misconduct</vt:lpstr>
      <vt:lpstr>Key Updates</vt:lpstr>
      <vt:lpstr>academic integrity themes</vt:lpstr>
      <vt:lpstr>Policies And Procedures</vt:lpstr>
      <vt:lpstr>Academic Integrity themes</vt:lpstr>
      <vt:lpstr>Other Academic Improprieties</vt:lpstr>
      <vt:lpstr>Academic Integrity themes</vt:lpstr>
      <vt:lpstr>Academic Performance Program</vt:lpstr>
      <vt:lpstr>Academic Integrity themes</vt:lpstr>
      <vt:lpstr>Impermissible Academic Assistance</vt:lpstr>
      <vt:lpstr>Impermissible Academic Assistance</vt:lpstr>
      <vt:lpstr>Impermissible Academic Assistance</vt:lpstr>
      <vt:lpstr>Impermissible Academic Assistance – Exception Example</vt:lpstr>
      <vt:lpstr>Impermissible Academic Assistance – Exception Example</vt:lpstr>
      <vt:lpstr>Impermissible Academic Assistance – Exception Example</vt:lpstr>
      <vt:lpstr>Impermissible Academic Assistance – Assistance Example</vt:lpstr>
      <vt:lpstr>Impermissible Academic Assistance – Assistance Example</vt:lpstr>
      <vt:lpstr>Impermissible Academic Assistance – Assistance Example</vt:lpstr>
      <vt:lpstr>Impermissible Academic Assistance – Assistance Example</vt:lpstr>
      <vt:lpstr>For further Refinement</vt:lpstr>
      <vt:lpstr>PowerPoint Presentation</vt:lpstr>
      <vt:lpstr>Future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Misconduct Update</dc:title>
  <dc:creator>Hunsaker, Kurt</dc:creator>
  <cp:lastModifiedBy>ncaaloaner</cp:lastModifiedBy>
  <cp:revision>142</cp:revision>
  <cp:lastPrinted>2015-05-08T16:57:05Z</cp:lastPrinted>
  <dcterms:created xsi:type="dcterms:W3CDTF">2015-03-27T17:17:12Z</dcterms:created>
  <dcterms:modified xsi:type="dcterms:W3CDTF">2015-06-09T20:07:32Z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0x010100F9F789DCBE2F8546844AAD72D1F17829010200FB61311DF971744FAE7A46A10C475AE7</vt:lpwstr>
  </property>
</Properties>
</file>