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4" r:id="rId4"/>
  </p:sldMasterIdLst>
  <p:notesMasterIdLst>
    <p:notesMasterId r:id="rId32"/>
  </p:notesMasterIdLst>
  <p:sldIdLst>
    <p:sldId id="256" r:id="rId5"/>
    <p:sldId id="283" r:id="rId6"/>
    <p:sldId id="284" r:id="rId7"/>
    <p:sldId id="257" r:id="rId8"/>
    <p:sldId id="258" r:id="rId9"/>
    <p:sldId id="259" r:id="rId10"/>
    <p:sldId id="260" r:id="rId11"/>
    <p:sldId id="262" r:id="rId12"/>
    <p:sldId id="285" r:id="rId13"/>
    <p:sldId id="286" r:id="rId14"/>
    <p:sldId id="265" r:id="rId15"/>
    <p:sldId id="263" r:id="rId16"/>
    <p:sldId id="287" r:id="rId17"/>
    <p:sldId id="269" r:id="rId18"/>
    <p:sldId id="268" r:id="rId19"/>
    <p:sldId id="288" r:id="rId20"/>
    <p:sldId id="289" r:id="rId21"/>
    <p:sldId id="290" r:id="rId22"/>
    <p:sldId id="291" r:id="rId23"/>
    <p:sldId id="292" r:id="rId24"/>
    <p:sldId id="276" r:id="rId25"/>
    <p:sldId id="293" r:id="rId26"/>
    <p:sldId id="294" r:id="rId27"/>
    <p:sldId id="279" r:id="rId28"/>
    <p:sldId id="281" r:id="rId29"/>
    <p:sldId id="282" r:id="rId30"/>
    <p:sldId id="295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84642" autoAdjust="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19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52DF0B-B922-4F68-836E-ACECE74B4C9C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A95988-6E5F-482D-A140-3C8C0B6ED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85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3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42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29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Passes 6 credits in summer bridge before F14; 2.2 GPA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Competed as freshman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Attempted 12 credits F14; passed 9; 3 remedial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Earned “E” F14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S15 attempted 12; passed 9; 6 remedial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Passed 6 credits in summer 2015 to be eligible in F15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Attempted 12 credits F15; passed 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point F15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S16 enrolled in 12 S16; passed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 eligible to compete F16 due to GPA.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Concerns this year?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Passed 3 credits in summer 2016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 eligible F16, but regains eligibility for S17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Attempted 12 credits F16; passed 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S17 enrolled in 12 S16; passes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E S17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Concerns this year?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Passed 6 credits in summer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Attempted 12 credits F17; passed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F17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S18 enrolled in 12 S16; passed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S18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Last year of eligibility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Fifth year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longer competing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Needs 24 credits to complete degree.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F18 attempts 12; passes 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Earns E F18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S19 attempts 12; passes 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Does not want to attend summer 2019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Concerns?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42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Dual</a:t>
            </a:r>
            <a:r>
              <a:rPr lang="en-US" baseline="0" dirty="0" smtClean="0"/>
              <a:t> degree requires 150 credits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3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degrees require 120 credits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163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Passed 6 credits in Biology summer prior to F14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F14 attempted and passed 15 credits in Biology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F14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Attempted and passed 15 credits S15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Summer</a:t>
            </a:r>
            <a:r>
              <a:rPr lang="en-US" baseline="0" dirty="0" smtClean="0"/>
              <a:t> 15 studied abroad and took Photography courses; did not count toward either degree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aseline="0" dirty="0" smtClean="0"/>
              <a:t>Passed 30 credits toward biology in 15-16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87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Passed 6 business credits summer 2016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Continued in Biology passing 15 credits each semester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F and 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Has completed 105</a:t>
            </a:r>
            <a:r>
              <a:rPr lang="en-US" baseline="0" dirty="0" smtClean="0"/>
              <a:t> </a:t>
            </a:r>
            <a:r>
              <a:rPr lang="en-US" dirty="0" smtClean="0"/>
              <a:t>credits toward Biology after S17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dirty="0" smtClean="0"/>
              <a:t>Injured </a:t>
            </a:r>
            <a:r>
              <a:rPr lang="en-US" dirty="0" smtClean="0"/>
              <a:t>S17;</a:t>
            </a:r>
            <a:r>
              <a:rPr lang="en-US" baseline="0" dirty="0" smtClean="0"/>
              <a:t> m</a:t>
            </a:r>
            <a:r>
              <a:rPr lang="en-US" dirty="0" smtClean="0"/>
              <a:t>edical </a:t>
            </a:r>
            <a:r>
              <a:rPr lang="en-US" smtClean="0"/>
              <a:t>hardship waiver.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5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Summer </a:t>
            </a:r>
            <a:r>
              <a:rPr lang="en-US" dirty="0" smtClean="0"/>
              <a:t>17 spent at home rehabbing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F17 passes 9 credits in biology and 6 in business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F17</a:t>
            </a:r>
            <a:r>
              <a:rPr lang="en-US" baseline="0" dirty="0" smtClean="0"/>
              <a:t> but not S18 (short 6 and 18) – is there an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 for this or does she need a </a:t>
            </a:r>
            <a:r>
              <a:rPr lang="en-US" baseline="0" dirty="0" err="1" smtClean="0"/>
              <a:t>PTD</a:t>
            </a:r>
            <a:r>
              <a:rPr lang="en-US" baseline="0" dirty="0" smtClean="0"/>
              <a:t> waiver?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S18 passes 15 credits in business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Concerns?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09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Fifth year of enrollment.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Final season of competition.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summer school</a:t>
            </a:r>
            <a:r>
              <a:rPr lang="en-US" baseline="0" dirty="0" smtClean="0"/>
              <a:t> – starting a non-profit to aid blind whales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Completes biology requirements in F18, and business requirements S19 to graduate S19.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Anything</a:t>
            </a:r>
            <a:r>
              <a:rPr lang="en-US" baseline="0" dirty="0" smtClean="0"/>
              <a:t> our advisor would do differently?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8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75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3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42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6 hours in summer bridge before F14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Attempted 12 credits in the F14, but passed 9;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Earned “E” point F14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does he need to do to earn E in S15?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2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First year to compete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Passed 6 credits in summer before F15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Attempted 12 credits F15; passed 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Earns “E” F15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S16 attempted 15 credits; passed 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200" dirty="0" smtClean="0"/>
              <a:t>Earns “E” S16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2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Medical absence waiver in S17?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5988-6E5F-482D-A140-3C8C0B6EDA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1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B450F7C-B9FA-4962-8027-607A18A452C5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602EB54-FA15-4BF9-8A7F-8B766ECE210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65" r:id="rId1"/>
    <p:sldLayoutId id="2147484766" r:id="rId2"/>
    <p:sldLayoutId id="2147484767" r:id="rId3"/>
    <p:sldLayoutId id="2147484768" r:id="rId4"/>
    <p:sldLayoutId id="2147484769" r:id="rId5"/>
    <p:sldLayoutId id="2147484770" r:id="rId6"/>
    <p:sldLayoutId id="2147484771" r:id="rId7"/>
    <p:sldLayoutId id="2147484772" r:id="rId8"/>
    <p:sldLayoutId id="2147484773" r:id="rId9"/>
    <p:sldLayoutId id="2147484774" r:id="rId10"/>
    <p:sldLayoutId id="21474847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229600" cy="2209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Division I Academics:  </a:t>
            </a:r>
            <a:br>
              <a:rPr lang="en-US" sz="4400" dirty="0" smtClean="0"/>
            </a:br>
            <a:r>
              <a:rPr lang="en-US" sz="4400" dirty="0" smtClean="0"/>
              <a:t>From </a:t>
            </a:r>
            <a:r>
              <a:rPr lang="en-US" b="1" dirty="0" smtClean="0"/>
              <a:t>A</a:t>
            </a:r>
            <a:r>
              <a:rPr lang="en-US" sz="4400" dirty="0" smtClean="0"/>
              <a:t>dmissions to Graduation </a:t>
            </a:r>
            <a:r>
              <a:rPr lang="en-US" sz="4400" dirty="0" err="1" smtClean="0"/>
              <a:t>Rate</a:t>
            </a:r>
            <a:r>
              <a:rPr lang="en-US" b="1" dirty="0" err="1" smtClean="0"/>
              <a:t>Z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7322234" cy="2819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dirty="0"/>
              <a:t>From </a:t>
            </a:r>
            <a:r>
              <a:rPr lang="en-US" sz="4000" dirty="0"/>
              <a:t>A</a:t>
            </a:r>
            <a:r>
              <a:rPr lang="en-US" sz="3000" dirty="0"/>
              <a:t>dmissions to Graduation  </a:t>
            </a:r>
            <a:r>
              <a:rPr lang="en-US" sz="3000" dirty="0" err="1" smtClean="0"/>
              <a:t>Rate</a:t>
            </a:r>
            <a:r>
              <a:rPr lang="en-US" sz="4000" dirty="0" err="1" smtClean="0"/>
              <a:t>Z</a:t>
            </a:r>
            <a:endParaRPr lang="en-US" sz="40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algn="l"/>
            <a:r>
              <a:rPr lang="en-US" sz="2800" dirty="0" smtClean="0"/>
              <a:t>Eric Brey</a:t>
            </a:r>
          </a:p>
          <a:p>
            <a:pPr algn="l"/>
            <a:r>
              <a:rPr lang="en-US" sz="2800" dirty="0" smtClean="0"/>
              <a:t>Shauna Cobb</a:t>
            </a:r>
          </a:p>
          <a:p>
            <a:pPr algn="l"/>
            <a:r>
              <a:rPr lang="en-US" sz="2800" dirty="0" smtClean="0"/>
              <a:t>Katy Yurk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4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2015-16</a:t>
            </a:r>
            <a:endParaRPr lang="en-US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555018"/>
              </p:ext>
            </p:extLst>
          </p:nvPr>
        </p:nvGraphicFramePr>
        <p:xfrm>
          <a:off x="457200" y="1905000"/>
          <a:ext cx="8229600" cy="356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200400"/>
                <a:gridCol w="2743200"/>
              </a:tblGrid>
              <a:tr h="88241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Term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Credits Attempted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Credits</a:t>
                      </a:r>
                      <a:r>
                        <a:rPr lang="en-US" sz="2800" baseline="0" dirty="0" smtClean="0"/>
                        <a:t> Earned</a:t>
                      </a:r>
                      <a:endParaRPr lang="en-US" sz="2800" dirty="0"/>
                    </a:p>
                  </a:txBody>
                  <a:tcPr anchor="ctr"/>
                </a:tc>
              </a:tr>
              <a:tr h="89467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Summer</a:t>
                      </a:r>
                      <a:r>
                        <a:rPr lang="en-US" sz="2800" baseline="0" dirty="0" smtClean="0"/>
                        <a:t> 15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</a:tr>
              <a:tr h="89467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Fall 15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 anchor="ctr"/>
                </a:tc>
              </a:tr>
              <a:tr h="89467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Spring 16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20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09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4000" dirty="0" smtClean="0"/>
              <a:t>Summer 17 mom ill and Joe left in the middle of the term.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 smtClean="0"/>
          </a:p>
          <a:p>
            <a:pPr marL="512763" indent="-512763">
              <a:buFont typeface="Wingdings" panose="05000000000000000000" pitchFamily="2" charset="2"/>
              <a:buChar char="§"/>
              <a:tabLst>
                <a:tab pos="465138" algn="l"/>
              </a:tabLst>
            </a:pPr>
            <a:r>
              <a:rPr lang="en-US" sz="4000" dirty="0" smtClean="0"/>
              <a:t>"0/2" in summer 17.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000" dirty="0" smtClean="0"/>
          </a:p>
          <a:p>
            <a:pPr marL="465138" indent="-465138">
              <a:buFont typeface="Wingdings" panose="05000000000000000000" pitchFamily="2" charset="2"/>
              <a:buChar char="§"/>
              <a:tabLst>
                <a:tab pos="465138" algn="l"/>
              </a:tabLst>
            </a:pPr>
            <a:r>
              <a:rPr lang="en-US" sz="4000" dirty="0" smtClean="0"/>
              <a:t>What do you do?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63720"/>
              </p:ext>
            </p:extLst>
          </p:nvPr>
        </p:nvGraphicFramePr>
        <p:xfrm>
          <a:off x="381000" y="1676400"/>
          <a:ext cx="8458200" cy="228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353"/>
                <a:gridCol w="3152602"/>
                <a:gridCol w="2691245"/>
              </a:tblGrid>
              <a:tr h="56707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     Term 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Credits Attempted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Credits Earned</a:t>
                      </a:r>
                      <a:endParaRPr lang="en-US" sz="2600" dirty="0"/>
                    </a:p>
                  </a:txBody>
                  <a:tcPr/>
                </a:tc>
              </a:tr>
              <a:tr h="584791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Summer  16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</a:tr>
              <a:tr h="56707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Fall 16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/>
                </a:tc>
              </a:tr>
              <a:tr h="56707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Spring 17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87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2017-18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6280"/>
          </a:xfrm>
        </p:spPr>
        <p:txBody>
          <a:bodyPr>
            <a:normAutofit lnSpcReduction="10000"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Joe came back fall 17; mom is better.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He was not eligible when he left.  Can he be? 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He wants to go pro after this fall season.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Will not graduate fall 17.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What are the concerns?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7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Student-Athlete No. 2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953000" y="3886200"/>
            <a:ext cx="38100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Adam Special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716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Pre-Enrollment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3646"/>
            <a:ext cx="8229600" cy="4526280"/>
          </a:xfrm>
        </p:spPr>
        <p:txBody>
          <a:bodyPr/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Special admit process.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Assessing risk.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Assessing academic preparedness.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Making the decision (admission /aid).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9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09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12000" dirty="0" smtClean="0"/>
              <a:t>Competed as freshman.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20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12000" dirty="0" smtClean="0"/>
              <a:t>Three remedial credits fall 14.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20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12000" dirty="0" smtClean="0"/>
              <a:t>Six remedial credits summer 15.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893774"/>
              </p:ext>
            </p:extLst>
          </p:nvPr>
        </p:nvGraphicFramePr>
        <p:xfrm>
          <a:off x="381000" y="1905000"/>
          <a:ext cx="8382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857"/>
                <a:gridCol w="3193143"/>
                <a:gridCol w="27940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       Term 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Credits Attempted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 Credits Earned</a:t>
                      </a:r>
                      <a:endParaRPr lang="en-US" sz="260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Summer  14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</a:t>
                      </a:r>
                      <a:endParaRPr lang="en-US" sz="260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Fall 14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9</a:t>
                      </a:r>
                      <a:endParaRPr lang="en-US" sz="260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Spring</a:t>
                      </a:r>
                      <a:r>
                        <a:rPr lang="en-US" sz="2600" baseline="0" dirty="0" smtClean="0"/>
                        <a:t> </a:t>
                      </a:r>
                      <a:r>
                        <a:rPr lang="en-US" sz="2600" dirty="0" smtClean="0"/>
                        <a:t>15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12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9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229600" cy="220980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7500" dirty="0" smtClean="0"/>
              <a:t>Not eligible after spring 16 due to grade-point average.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75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7500" dirty="0" smtClean="0"/>
              <a:t>Concerns?  Plan?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08595"/>
              </p:ext>
            </p:extLst>
          </p:nvPr>
        </p:nvGraphicFramePr>
        <p:xfrm>
          <a:off x="381000" y="2133600"/>
          <a:ext cx="8382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919"/>
                <a:gridCol w="3247081"/>
                <a:gridCol w="27940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   Term 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Credits Attempted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Credits Earned</a:t>
                      </a:r>
                      <a:endParaRPr lang="en-US" sz="2600" baseline="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Summer  15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Fall 15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9</a:t>
                      </a:r>
                      <a:endParaRPr lang="en-US" sz="2600" baseline="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Spring 16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4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2098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6300" dirty="0"/>
              <a:t>E</a:t>
            </a:r>
            <a:r>
              <a:rPr lang="en-US" sz="6300" dirty="0" smtClean="0"/>
              <a:t>ligible after fall 16.</a:t>
            </a:r>
          </a:p>
          <a:p>
            <a:pPr marL="0" indent="0">
              <a:buNone/>
            </a:pPr>
            <a:endParaRPr lang="en-US" sz="63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6300" dirty="0" smtClean="0"/>
              <a:t>Earned "E" after spring 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54164"/>
              </p:ext>
            </p:extLst>
          </p:nvPr>
        </p:nvGraphicFramePr>
        <p:xfrm>
          <a:off x="381000" y="1981200"/>
          <a:ext cx="8382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378"/>
                <a:gridCol w="3473622"/>
                <a:gridCol w="27940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   Term 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 Credits Attempted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Credits Earned</a:t>
                      </a:r>
                      <a:endParaRPr lang="en-US" sz="2600" baseline="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Summer  16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3</a:t>
                      </a:r>
                      <a:endParaRPr lang="en-US" sz="2600" baseline="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Fall 16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9</a:t>
                      </a:r>
                      <a:endParaRPr lang="en-US" sz="2600" baseline="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Spring 17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50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2017-18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209800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7400" dirty="0" smtClean="0"/>
              <a:t>Final year of eligibility.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7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7400" dirty="0" smtClean="0"/>
              <a:t>Earned "E" both terms.</a:t>
            </a:r>
          </a:p>
          <a:p>
            <a:pPr marL="0" indent="0">
              <a:buNone/>
            </a:pPr>
            <a:endParaRPr lang="en-US" sz="7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66675"/>
              </p:ext>
            </p:extLst>
          </p:nvPr>
        </p:nvGraphicFramePr>
        <p:xfrm>
          <a:off x="381000" y="1905000"/>
          <a:ext cx="8458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429000"/>
                <a:gridCol w="28194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    Term </a:t>
                      </a:r>
                      <a:endParaRPr lang="en-US" sz="2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Credits Attempted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Credits Earned</a:t>
                      </a:r>
                      <a:endParaRPr lang="en-US" sz="2600" baseline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Summer 17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Fall 17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Spring 18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1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2018-19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3622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Fifth year.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6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Earned  "E" fall 18.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6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Must graduate to earn "E" in spring 19.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600" dirty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Concerns?</a:t>
            </a:r>
          </a:p>
          <a:p>
            <a:pPr marL="0" indent="0">
              <a:buNone/>
            </a:pPr>
            <a:endParaRPr lang="en-US" sz="7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59313"/>
              </p:ext>
            </p:extLst>
          </p:nvPr>
        </p:nvGraphicFramePr>
        <p:xfrm>
          <a:off x="304800" y="1828800"/>
          <a:ext cx="85344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556000"/>
                <a:gridCol w="2844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  Term 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 Credits Attempted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  Credits Earned</a:t>
                      </a:r>
                      <a:endParaRPr lang="en-US" sz="2600" baseline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Summer 18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6</a:t>
                      </a:r>
                      <a:endParaRPr lang="en-US" sz="2600" baseline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Fall 18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9</a:t>
                      </a:r>
                      <a:endParaRPr lang="en-US" sz="2600" baseline="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Spring 19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12</a:t>
                      </a:r>
                      <a:endParaRPr lang="en-US" sz="2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smtClean="0"/>
                        <a:t>9</a:t>
                      </a:r>
                      <a:endParaRPr lang="en-US" sz="26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9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6280"/>
          </a:xfrm>
        </p:spPr>
        <p:txBody>
          <a:bodyPr/>
          <a:lstStyle/>
          <a:p>
            <a:pPr marL="401638" indent="-401638">
              <a:buFont typeface="Wingdings" panose="05000000000000000000" pitchFamily="2" charset="2"/>
              <a:buChar char="§"/>
            </a:pPr>
            <a:r>
              <a:rPr lang="en-US" sz="3600" dirty="0" smtClean="0"/>
              <a:t>Review different student-athletes' academic experiences;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 marL="336550" indent="-336550">
              <a:buFont typeface="Wingdings" panose="05000000000000000000" pitchFamily="2" charset="2"/>
              <a:buChar char="§"/>
            </a:pPr>
            <a:r>
              <a:rPr lang="en-US" sz="3600" dirty="0" smtClean="0"/>
              <a:t>Discuss advisement issues; and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 smtClean="0"/>
          </a:p>
          <a:p>
            <a:pPr marL="336550" indent="-336550">
              <a:buFont typeface="Wingdings" panose="05000000000000000000" pitchFamily="2" charset="2"/>
              <a:buChar char="§"/>
            </a:pPr>
            <a:r>
              <a:rPr lang="en-US" sz="3600" dirty="0" smtClean="0"/>
              <a:t>APR and GSR impact.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Student-Athlete No. 3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7400" y="3962400"/>
            <a:ext cx="6560234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Susie Superstar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706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Pre-Enrollment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6280"/>
          </a:xfrm>
        </p:spPr>
        <p:txBody>
          <a:bodyPr/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Earned nine hours of college credit with AP courses.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Intends to pursue dual degrees in business and biology.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Additional interests in photography and chemistry.</a:t>
            </a:r>
          </a:p>
        </p:txBody>
      </p:sp>
    </p:spTree>
    <p:extLst>
      <p:ext uri="{BB962C8B-B14F-4D97-AF65-F5344CB8AC3E}">
        <p14:creationId xmlns:p14="http://schemas.microsoft.com/office/powerpoint/2010/main" val="356654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050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Competed this year.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6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Earned "E" both terms.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9600" dirty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9600" dirty="0" smtClean="0"/>
              <a:t>Concerns?</a:t>
            </a:r>
          </a:p>
          <a:p>
            <a:pPr marL="0" indent="0">
              <a:buNone/>
            </a:pPr>
            <a:endParaRPr lang="en-US" sz="7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32500"/>
              </p:ext>
            </p:extLst>
          </p:nvPr>
        </p:nvGraphicFramePr>
        <p:xfrm>
          <a:off x="304800" y="1752600"/>
          <a:ext cx="85344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438400"/>
                <a:gridCol w="2133600"/>
                <a:gridCol w="2133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Term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Attempted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Earned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Count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Summer</a:t>
                      </a:r>
                      <a:r>
                        <a:rPr lang="en-US" sz="2400" baseline="0" dirty="0" smtClean="0"/>
                        <a:t> 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Fall 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Spring 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2098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34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11200" dirty="0" smtClean="0"/>
              <a:t>Earned "E" both terms.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1200" dirty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11200" dirty="0" smtClean="0"/>
              <a:t>Seventy-five credits toward biology by end of spring 16.</a:t>
            </a:r>
          </a:p>
          <a:p>
            <a:pPr marL="0" indent="0">
              <a:buNone/>
            </a:pPr>
            <a:endParaRPr lang="en-US" sz="11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289600"/>
              </p:ext>
            </p:extLst>
          </p:nvPr>
        </p:nvGraphicFramePr>
        <p:xfrm>
          <a:off x="304800" y="1905000"/>
          <a:ext cx="85344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438400"/>
                <a:gridCol w="2133600"/>
                <a:gridCol w="2133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Term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Attempted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Earned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</a:t>
                      </a:r>
                      <a:r>
                        <a:rPr lang="en-US" sz="2400" baseline="0" dirty="0" smtClean="0"/>
                        <a:t> Count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Summer</a:t>
                      </a:r>
                      <a:r>
                        <a:rPr lang="en-US" sz="2400" baseline="0" dirty="0" smtClean="0"/>
                        <a:t> 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Neither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Fall 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55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2016-17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7037"/>
            <a:ext cx="8229600" cy="2620963"/>
          </a:xfrm>
        </p:spPr>
        <p:txBody>
          <a:bodyPr>
            <a:normAutofit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Earned "E" F and S.</a:t>
            </a:r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Has completed 105 credits toward biology after spring 17.</a:t>
            </a:r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Injured spring </a:t>
            </a:r>
            <a:r>
              <a:rPr lang="en-US" dirty="0" smtClean="0"/>
              <a:t>17</a:t>
            </a:r>
            <a:r>
              <a:rPr lang="en-US" dirty="0" smtClean="0"/>
              <a:t>; medical hardship waiver.</a:t>
            </a:r>
            <a:endParaRPr lang="en-US" dirty="0"/>
          </a:p>
          <a:p>
            <a:pPr marL="465138" indent="-465138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82673"/>
              </p:ext>
            </p:extLst>
          </p:nvPr>
        </p:nvGraphicFramePr>
        <p:xfrm>
          <a:off x="381000" y="1676400"/>
          <a:ext cx="84582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324100"/>
                <a:gridCol w="2114550"/>
                <a:gridCol w="2114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Term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Attempted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Earned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</a:t>
                      </a:r>
                      <a:r>
                        <a:rPr lang="en-US" sz="2400" baseline="0" dirty="0" smtClean="0"/>
                        <a:t> Count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Summer 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Business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Fall 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Biology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6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2017-18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087563"/>
          </a:xfrm>
        </p:spPr>
        <p:txBody>
          <a:bodyPr>
            <a:normAutofit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3000" dirty="0" smtClean="0"/>
              <a:t>No summer school 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000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sz="3000" dirty="0" smtClean="0"/>
              <a:t>Earned </a:t>
            </a:r>
            <a:r>
              <a:rPr lang="en-US" sz="3000" dirty="0" smtClean="0"/>
              <a:t>"E" fall 17 but not spring 18.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54301"/>
              </p:ext>
            </p:extLst>
          </p:nvPr>
        </p:nvGraphicFramePr>
        <p:xfrm>
          <a:off x="304800" y="1676400"/>
          <a:ext cx="8534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Term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Attempted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Earned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Count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Fall 17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 – Biology</a:t>
                      </a:r>
                    </a:p>
                    <a:p>
                      <a:pPr algn="ctr"/>
                      <a:r>
                        <a:rPr lang="en-US" sz="2400" dirty="0" smtClean="0"/>
                        <a:t>6 – Business</a:t>
                      </a:r>
                      <a:endParaRPr lang="en-US" sz="2400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Spring 18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Business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362200"/>
          </a:xfrm>
        </p:spPr>
        <p:txBody>
          <a:bodyPr>
            <a:normAutofit fontScale="92500" lnSpcReduction="20000"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Fifth year of enrollment.</a:t>
            </a:r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Final season of competition.</a:t>
            </a:r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No summer school.</a:t>
            </a:r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Completes biology requirements in fall 18, and business requirements spring 19 to graduate spring 19.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180864"/>
              </p:ext>
            </p:extLst>
          </p:nvPr>
        </p:nvGraphicFramePr>
        <p:xfrm>
          <a:off x="381000" y="1752600"/>
          <a:ext cx="8382000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93124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Term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Attempted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Earned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Credits Count</a:t>
                      </a:r>
                      <a:endParaRPr lang="en-US" sz="2400" dirty="0"/>
                    </a:p>
                  </a:txBody>
                  <a:tcPr/>
                </a:tc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Fall 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r>
                        <a:rPr lang="en-US" sz="2400" baseline="0" dirty="0" smtClean="0"/>
                        <a:t> – Biology</a:t>
                      </a:r>
                      <a:endParaRPr lang="en-US" sz="2400" dirty="0"/>
                    </a:p>
                  </a:txBody>
                  <a:tcPr/>
                </a:tc>
              </a:tr>
              <a:tr h="5173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Spring 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MBA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79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Thank you for attending!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7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Special Guests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306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TBD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36550" indent="-336550">
              <a:buFont typeface="Wingdings" panose="05000000000000000000" pitchFamily="2" charset="2"/>
              <a:buChar char="§"/>
            </a:pPr>
            <a:r>
              <a:rPr lang="en-US" dirty="0" smtClean="0"/>
              <a:t>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Our Starters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student-athletes enter State University fall 2014:</a:t>
            </a:r>
          </a:p>
          <a:p>
            <a:pPr marL="0" indent="0">
              <a:buNone/>
            </a:pPr>
            <a:endParaRPr lang="en-US" dirty="0"/>
          </a:p>
          <a:p>
            <a:pPr marL="690563" indent="-690563">
              <a:buFont typeface="Wingdings" panose="05000000000000000000" pitchFamily="2" charset="2"/>
              <a:buChar char="v"/>
            </a:pPr>
            <a:r>
              <a:rPr lang="en-US" dirty="0" smtClean="0"/>
              <a:t>Joe Average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690563" indent="-690563">
              <a:buFont typeface="Wingdings" panose="05000000000000000000" pitchFamily="2" charset="2"/>
              <a:buChar char="v"/>
            </a:pPr>
            <a:r>
              <a:rPr lang="en-US" dirty="0" smtClean="0"/>
              <a:t>Adam Special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690563" indent="-690563">
              <a:buFont typeface="Wingdings" panose="05000000000000000000" pitchFamily="2" charset="2"/>
              <a:buChar char="v"/>
            </a:pPr>
            <a:r>
              <a:rPr lang="en-US" dirty="0" smtClean="0"/>
              <a:t> Susie Superstar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8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Joe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6280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Qualifier.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Regular admissions process.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Attended summer bridge – passed six credits, 3.000 grade-point average.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Undecided major.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Football student-athlete; redshirted fall 2014.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2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Adam Special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Qualifier.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Does not meet regular admission standards.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Needs some remedial work.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Undecided major.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Men's basketball student-athlete.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Susie Superstar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Qualifier.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Admitted to the honors college.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Enrolled with nine credits of advanced placement (AP) work. 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Attended summer bridge – passed six credits, 4.000 grade-point average.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Dual degrees – biology and business.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65138" indent="-465138">
              <a:buFont typeface="Wingdings" panose="05000000000000000000" pitchFamily="2" charset="2"/>
              <a:buChar char="§"/>
            </a:pPr>
            <a:r>
              <a:rPr lang="en-US" dirty="0" smtClean="0"/>
              <a:t>Women's basketball student-athlete.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0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Student-Athlete No. 1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560234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Joe Average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654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	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519710"/>
              </p:ext>
            </p:extLst>
          </p:nvPr>
        </p:nvGraphicFramePr>
        <p:xfrm>
          <a:off x="457200" y="1900238"/>
          <a:ext cx="8229600" cy="356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3200400"/>
                <a:gridCol w="2743200"/>
              </a:tblGrid>
              <a:tr h="882417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Term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Credits Attempted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Credits</a:t>
                      </a:r>
                      <a:r>
                        <a:rPr lang="en-US" sz="2800" baseline="0" dirty="0" smtClean="0"/>
                        <a:t> Earned</a:t>
                      </a:r>
                      <a:endParaRPr lang="en-US" sz="2800" dirty="0"/>
                    </a:p>
                  </a:txBody>
                  <a:tcPr anchor="ctr"/>
                </a:tc>
              </a:tr>
              <a:tr h="89467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Summer</a:t>
                      </a:r>
                      <a:r>
                        <a:rPr lang="en-US" sz="2800" baseline="0" dirty="0" smtClean="0"/>
                        <a:t> 14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</a:tr>
              <a:tr h="89467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Fall 14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 anchor="ctr"/>
                </a:tc>
              </a:tr>
              <a:tr h="89467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Spring 15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?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?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91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ittee xmlns="8203a8d2-2ccf-4437-8480-e4e7da4321d9" xsi:nil="true"/>
    <Academic_x005f_x002F_Fiscal_x005f_x0020_Year xmlns="8203a8d2-2ccf-4437-8480-e4e7da4321d9">n/a</Academic_x005f_x002F_Fiscal_x005f_x0020_Year>
    <Division xmlns="8203a8d2-2ccf-4437-8480-e4e7da4321d9" xsi:nil="true"/>
    <Championship xmlns="8203a8d2-2ccf-4437-8480-e4e7da4321d9" xsi:nil="true"/>
    <Document_x0020_Type xmlns="2a3058fb-e7d8-4bcd-83c9-2e38e3df25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.Core.5Year" ma:contentTypeID="0x010100F9F789DCBE2F8546844AAD72D1F17829010200FB61311DF971744FAE7A46A10C475AE7" ma:contentTypeVersion="5" ma:contentTypeDescription="" ma:contentTypeScope="" ma:versionID="fe1e70f0e008a5ffeb889d736ae9772f">
  <xsd:schema xmlns:xsd="http://www.w3.org/2001/XMLSchema" xmlns:xs="http://www.w3.org/2001/XMLSchema" xmlns:p="http://schemas.microsoft.com/office/2006/metadata/properties" xmlns:ns2="2a3058fb-e7d8-4bcd-83c9-2e38e3df2500" xmlns:ns3="8203a8d2-2ccf-4437-8480-e4e7da4321d9" targetNamespace="http://schemas.microsoft.com/office/2006/metadata/properties" ma:root="true" ma:fieldsID="717c0469d34852c81fede5250a38abdf" ns2:_="" ns3:_="">
    <xsd:import namespace="2a3058fb-e7d8-4bcd-83c9-2e38e3df2500"/>
    <xsd:import namespace="8203a8d2-2ccf-4437-8480-e4e7da4321d9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Championship" minOccurs="0"/>
                <xsd:element ref="ns3:Division" minOccurs="0"/>
                <xsd:element ref="ns3:Committee" minOccurs="0"/>
                <xsd:element ref="ns3:Academic_x005f_x002F_Fiscal_x005f_x0020_Yea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058fb-e7d8-4bcd-83c9-2e38e3df250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3" nillable="true" ma:displayName="Document Type" ma:list="{6337aed9-7485-44c6-a2cb-2d4bdfdcf954}" ma:internalName="Document_x0020_Type0" ma:readOnly="false" ma:showField="Title" ma:web="8203a8d2-2ccf-4437-8480-e4e7da4321d9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3a8d2-2ccf-4437-8480-e4e7da4321d9" elementFormDefault="qualified">
    <xsd:import namespace="http://schemas.microsoft.com/office/2006/documentManagement/types"/>
    <xsd:import namespace="http://schemas.microsoft.com/office/infopath/2007/PartnerControls"/>
    <xsd:element name="Championship" ma:index="4" nillable="true" ma:displayName="Championship" ma:list="{9f0c0c2f-65a3-4803-a250-88a2c6aa503b}" ma:internalName="Championship" ma:readOnly="false" ma:showField="Title" ma:web="8203a8d2-2ccf-4437-8480-e4e7da4321d9">
      <xsd:simpleType>
        <xsd:restriction base="dms:Lookup"/>
      </xsd:simpleType>
    </xsd:element>
    <xsd:element name="Division" ma:index="5" nillable="true" ma:displayName="Division" ma:list="{019add6d-0a23-4369-833b-7f9c3f6d7be9}" ma:internalName="Division" ma:readOnly="false" ma:showField="Title" ma:web="8203a8d2-2ccf-4437-8480-e4e7da4321d9">
      <xsd:simpleType>
        <xsd:restriction base="dms:Lookup"/>
      </xsd:simpleType>
    </xsd:element>
    <xsd:element name="Committee" ma:index="6" nillable="true" ma:displayName="Committee" ma:list="{92b80169-226d-41af-a280-46338252cbf7}" ma:internalName="Committee" ma:readOnly="false" ma:showField="Title" ma:web="8203a8d2-2ccf-4437-8480-e4e7da4321d9">
      <xsd:simpleType>
        <xsd:restriction base="dms:Lookup"/>
      </xsd:simpleType>
    </xsd:element>
    <xsd:element name="Academic_x005f_x002F_Fiscal_x005f_x0020_Year" ma:index="7" ma:displayName="Academic/Fiscal Year" ma:default="n/a" ma:format="Dropdown" ma:internalName="Academic_x002F_Fiscal_x0020_Year">
      <xsd:simpleType>
        <xsd:restriction base="dms:Choice">
          <xsd:enumeration value="n/a"/>
          <xsd:enumeration value="2005-06"/>
          <xsd:enumeration value="2006-07"/>
          <xsd:enumeration value="2007-08"/>
          <xsd:enumeration value="2008-09"/>
          <xsd:enumeration value="2009-10"/>
          <xsd:enumeration value="2010-11"/>
          <xsd:enumeration value="2011-12"/>
          <xsd:enumeration value="2012-13"/>
          <xsd:enumeration value="2013-14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F2498A-A8A2-45A9-8995-9569F27264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1D77F5-5B54-4C31-A8DE-7B82D9CCFF7F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8203a8d2-2ccf-4437-8480-e4e7da4321d9"/>
    <ds:schemaRef ds:uri="http://schemas.microsoft.com/office/infopath/2007/PartnerControls"/>
    <ds:schemaRef ds:uri="2a3058fb-e7d8-4bcd-83c9-2e38e3df2500"/>
  </ds:schemaRefs>
</ds:datastoreItem>
</file>

<file path=customXml/itemProps3.xml><?xml version="1.0" encoding="utf-8"?>
<ds:datastoreItem xmlns:ds="http://schemas.openxmlformats.org/officeDocument/2006/customXml" ds:itemID="{8B6C26BD-18EB-4361-82D4-E342490EF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3058fb-e7d8-4bcd-83c9-2e38e3df2500"/>
    <ds:schemaRef ds:uri="8203a8d2-2ccf-4437-8480-e4e7da4321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2268</TotalTime>
  <Words>1268</Words>
  <Application>Microsoft Office PowerPoint</Application>
  <PresentationFormat>On-screen Show (4:3)</PresentationFormat>
  <Paragraphs>451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Foundry</vt:lpstr>
      <vt:lpstr>Division I Academics:   From Admissions to Graduation RateZ </vt:lpstr>
      <vt:lpstr>Session Objectives</vt:lpstr>
      <vt:lpstr>Special Guests</vt:lpstr>
      <vt:lpstr> Our Starters  </vt:lpstr>
      <vt:lpstr>Joe Average</vt:lpstr>
      <vt:lpstr>Adam Special </vt:lpstr>
      <vt:lpstr>Susie Superstar </vt:lpstr>
      <vt:lpstr>Student-Athlete No. 1</vt:lpstr>
      <vt:lpstr>2014-15 </vt:lpstr>
      <vt:lpstr>2015-16</vt:lpstr>
      <vt:lpstr>2016-17 </vt:lpstr>
      <vt:lpstr>2017-18 </vt:lpstr>
      <vt:lpstr>Student-Athlete No. 2</vt:lpstr>
      <vt:lpstr>Pre-Enrollment</vt:lpstr>
      <vt:lpstr>2014-15 </vt:lpstr>
      <vt:lpstr>2015-16 </vt:lpstr>
      <vt:lpstr>2016-17 </vt:lpstr>
      <vt:lpstr>2017-18 </vt:lpstr>
      <vt:lpstr>2018-19 </vt:lpstr>
      <vt:lpstr>Student-Athlete No. 3</vt:lpstr>
      <vt:lpstr>Pre-Enrollment </vt:lpstr>
      <vt:lpstr>2014-15 </vt:lpstr>
      <vt:lpstr>2015-16 </vt:lpstr>
      <vt:lpstr>2016-17 </vt:lpstr>
      <vt:lpstr>2017-18 </vt:lpstr>
      <vt:lpstr>2018-19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 Z</dc:title>
  <dc:creator>Yurk, Kathryn</dc:creator>
  <cp:lastModifiedBy>Linda D. Henderson</cp:lastModifiedBy>
  <cp:revision>79</cp:revision>
  <cp:lastPrinted>2015-03-30T12:32:15Z</cp:lastPrinted>
  <dcterms:created xsi:type="dcterms:W3CDTF">2015-03-06T18:39:49Z</dcterms:created>
  <dcterms:modified xsi:type="dcterms:W3CDTF">2015-04-30T17:23:34Z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0x010100F9F789DCBE2F8546844AAD72D1F17829010200FB61311DF971744FAE7A46A10C475AE7</vt:lpwstr>
  </property>
</Properties>
</file>