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51"/>
  </p:notesMasterIdLst>
  <p:handoutMasterIdLst>
    <p:handoutMasterId r:id="rId52"/>
  </p:handoutMasterIdLst>
  <p:sldIdLst>
    <p:sldId id="256" r:id="rId5"/>
    <p:sldId id="257" r:id="rId6"/>
    <p:sldId id="286" r:id="rId7"/>
    <p:sldId id="287" r:id="rId8"/>
    <p:sldId id="288" r:id="rId9"/>
    <p:sldId id="290" r:id="rId10"/>
    <p:sldId id="291" r:id="rId11"/>
    <p:sldId id="306" r:id="rId12"/>
    <p:sldId id="292" r:id="rId13"/>
    <p:sldId id="307" r:id="rId14"/>
    <p:sldId id="293" r:id="rId15"/>
    <p:sldId id="295" r:id="rId16"/>
    <p:sldId id="294" r:id="rId17"/>
    <p:sldId id="296" r:id="rId18"/>
    <p:sldId id="298" r:id="rId19"/>
    <p:sldId id="299" r:id="rId20"/>
    <p:sldId id="300" r:id="rId21"/>
    <p:sldId id="301" r:id="rId22"/>
    <p:sldId id="302" r:id="rId23"/>
    <p:sldId id="303" r:id="rId24"/>
    <p:sldId id="304" r:id="rId25"/>
    <p:sldId id="275" r:id="rId26"/>
    <p:sldId id="260" r:id="rId27"/>
    <p:sldId id="266" r:id="rId28"/>
    <p:sldId id="265" r:id="rId29"/>
    <p:sldId id="267" r:id="rId30"/>
    <p:sldId id="305" r:id="rId31"/>
    <p:sldId id="268" r:id="rId32"/>
    <p:sldId id="269" r:id="rId33"/>
    <p:sldId id="276" r:id="rId34"/>
    <p:sldId id="264" r:id="rId35"/>
    <p:sldId id="278" r:id="rId36"/>
    <p:sldId id="270" r:id="rId37"/>
    <p:sldId id="277" r:id="rId38"/>
    <p:sldId id="274" r:id="rId39"/>
    <p:sldId id="261" r:id="rId40"/>
    <p:sldId id="280" r:id="rId41"/>
    <p:sldId id="271" r:id="rId42"/>
    <p:sldId id="282" r:id="rId43"/>
    <p:sldId id="272" r:id="rId44"/>
    <p:sldId id="281" r:id="rId45"/>
    <p:sldId id="273" r:id="rId46"/>
    <p:sldId id="279" r:id="rId47"/>
    <p:sldId id="283" r:id="rId48"/>
    <p:sldId id="262" r:id="rId49"/>
    <p:sldId id="285" r:id="rId50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72600" autoAdjust="0"/>
  </p:normalViewPr>
  <p:slideViewPr>
    <p:cSldViewPr>
      <p:cViewPr>
        <p:scale>
          <a:sx n="53" d="100"/>
          <a:sy n="53" d="100"/>
        </p:scale>
        <p:origin x="-186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tableStyles" Target="tableStyles.xml"/><Relationship Id="rId8" Type="http://schemas.openxmlformats.org/officeDocument/2006/relationships/slide" Target="slides/slide4.xml"/><Relationship Id="rId51" Type="http://schemas.openxmlformats.org/officeDocument/2006/relationships/notesMaster" Target="notesMasters/notesMaster1.xml"/><Relationship Id="rId3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7466" cy="464503"/>
          </a:xfrm>
          <a:prstGeom prst="rect">
            <a:avLst/>
          </a:prstGeom>
        </p:spPr>
        <p:txBody>
          <a:bodyPr vert="horz" lIns="91221" tIns="45610" rIns="91221" bIns="4561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5953" y="0"/>
            <a:ext cx="3027466" cy="464503"/>
          </a:xfrm>
          <a:prstGeom prst="rect">
            <a:avLst/>
          </a:prstGeom>
        </p:spPr>
        <p:txBody>
          <a:bodyPr vert="horz" lIns="91221" tIns="45610" rIns="91221" bIns="45610" rtlCol="0"/>
          <a:lstStyle>
            <a:lvl1pPr algn="r">
              <a:defRPr sz="1200"/>
            </a:lvl1pPr>
          </a:lstStyle>
          <a:p>
            <a:fld id="{590F8967-981D-40ED-AEF0-EFD0BEC8EBD4}" type="datetimeFigureOut">
              <a:rPr lang="en-US" smtClean="0"/>
              <a:t>6/16/2015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17612"/>
            <a:ext cx="3027466" cy="464503"/>
          </a:xfrm>
          <a:prstGeom prst="rect">
            <a:avLst/>
          </a:prstGeom>
        </p:spPr>
        <p:txBody>
          <a:bodyPr vert="horz" lIns="91221" tIns="45610" rIns="91221" bIns="4561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5953" y="8817612"/>
            <a:ext cx="3027466" cy="464503"/>
          </a:xfrm>
          <a:prstGeom prst="rect">
            <a:avLst/>
          </a:prstGeom>
        </p:spPr>
        <p:txBody>
          <a:bodyPr vert="horz" lIns="91221" tIns="45610" rIns="91221" bIns="45610" rtlCol="0" anchor="b"/>
          <a:lstStyle>
            <a:lvl1pPr algn="r">
              <a:defRPr sz="1200"/>
            </a:lvl1pPr>
          </a:lstStyle>
          <a:p>
            <a:fld id="{5833A8AC-9C6B-422C-B015-07F64BC072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181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C951D7-2A7C-4A9C-B887-8F512D5D56B7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B6C294-3263-4E3E-AF28-3E3D8150B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763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Mention the June 6, 2000, benefits from an</a:t>
            </a:r>
            <a:r>
              <a:rPr lang="en-US" baseline="0" dirty="0" smtClean="0"/>
              <a:t> established relationship interpretation.</a:t>
            </a:r>
          </a:p>
          <a:p>
            <a:r>
              <a:rPr lang="en-US" baseline="0" dirty="0" smtClean="0"/>
              <a:t>	Four-prong test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6C294-3263-4E3E-AF28-3E3D8150BD2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6930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6C294-3263-4E3E-AF28-3E3D8150BD2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4790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6C294-3263-4E3E-AF28-3E3D8150BD2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060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August 5,</a:t>
            </a:r>
            <a:r>
              <a:rPr lang="en-US" baseline="0" dirty="0" smtClean="0"/>
              <a:t> 1988, staff interp: </a:t>
            </a:r>
            <a:r>
              <a:rPr lang="en-US" dirty="0" smtClean="0"/>
              <a:t>each commercial company or service would be restricted to one regular trademark or logo on an item that bears the student-athlete's name or picture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6C294-3263-4E3E-AF28-3E3D8150BD2F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5959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6C294-3263-4E3E-AF28-3E3D8150BD2F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9961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March 17, 2004,</a:t>
            </a:r>
            <a:r>
              <a:rPr lang="en-US" baseline="0" dirty="0" smtClean="0"/>
              <a:t> staff interpretation </a:t>
            </a:r>
            <a:r>
              <a:rPr lang="en-US" dirty="0" smtClean="0"/>
              <a:t>a student-athlete's eligibility is affected by participating in promotional activities as noted in Bylaw 12.5.2.1 only after becoming a student-athlete at a member institution (as opposed to any collegiate institution).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6C294-3263-4E3E-AF28-3E3D8150BD2F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3178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6C294-3263-4E3E-AF28-3E3D8150BD2F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9007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 double dinging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6C294-3263-4E3E-AF28-3E3D8150BD2F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456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ADD4A-97A5-42CA-81D9-8F09B99125B0}" type="datetimeFigureOut">
              <a:rPr lang="en-US" smtClean="0"/>
              <a:t>6/16/2015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3AE7456-481C-47D5-BFB5-D1CD3A607B9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ADD4A-97A5-42CA-81D9-8F09B99125B0}" type="datetimeFigureOut">
              <a:rPr lang="en-US" smtClean="0"/>
              <a:t>6/16/2015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E7456-481C-47D5-BFB5-D1CD3A607B92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3AE7456-481C-47D5-BFB5-D1CD3A607B9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ADD4A-97A5-42CA-81D9-8F09B99125B0}" type="datetimeFigureOut">
              <a:rPr lang="en-US" smtClean="0"/>
              <a:t>6/16/2015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ADD4A-97A5-42CA-81D9-8F09B99125B0}" type="datetimeFigureOut">
              <a:rPr lang="en-US" smtClean="0"/>
              <a:t>6/16/2015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3AE7456-481C-47D5-BFB5-D1CD3A607B9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ADD4A-97A5-42CA-81D9-8F09B99125B0}" type="datetimeFigureOut">
              <a:rPr lang="en-US" smtClean="0"/>
              <a:t>6/16/2015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3AE7456-481C-47D5-BFB5-D1CD3A607B9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15ADD4A-97A5-42CA-81D9-8F09B99125B0}" type="datetimeFigureOut">
              <a:rPr lang="en-US" smtClean="0"/>
              <a:t>6/16/2015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E7456-481C-47D5-BFB5-D1CD3A607B9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ADD4A-97A5-42CA-81D9-8F09B99125B0}" type="datetimeFigureOut">
              <a:rPr lang="en-US" smtClean="0"/>
              <a:t>6/16/2015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3AE7456-481C-47D5-BFB5-D1CD3A607B9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ADD4A-97A5-42CA-81D9-8F09B99125B0}" type="datetimeFigureOut">
              <a:rPr lang="en-US" smtClean="0"/>
              <a:t>6/16/2015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3AE7456-481C-47D5-BFB5-D1CD3A607B9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ADD4A-97A5-42CA-81D9-8F09B99125B0}" type="datetimeFigureOut">
              <a:rPr lang="en-US" smtClean="0"/>
              <a:t>6/16/2015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3AE7456-481C-47D5-BFB5-D1CD3A607B9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3AE7456-481C-47D5-BFB5-D1CD3A607B9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ADD4A-97A5-42CA-81D9-8F09B99125B0}" type="datetimeFigureOut">
              <a:rPr lang="en-US" smtClean="0"/>
              <a:t>6/16/2015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3AE7456-481C-47D5-BFB5-D1CD3A607B9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15ADD4A-97A5-42CA-81D9-8F09B99125B0}" type="datetimeFigureOut">
              <a:rPr lang="en-US" smtClean="0"/>
              <a:t>6/16/2015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15ADD4A-97A5-42CA-81D9-8F09B99125B0}" type="datetimeFigureOut">
              <a:rPr lang="en-US" smtClean="0"/>
              <a:t>6/16/2015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3AE7456-481C-47D5-BFB5-D1CD3A607B9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Steve Clar</a:t>
            </a:r>
          </a:p>
          <a:p>
            <a:r>
              <a:rPr lang="en-US" sz="4000" dirty="0" smtClean="0"/>
              <a:t>Jerry Vaughn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Division I Amateurism </a:t>
            </a:r>
            <a:br>
              <a:rPr lang="en-US" dirty="0" smtClean="0"/>
            </a:br>
            <a:r>
              <a:rPr lang="en-US" dirty="0" smtClean="0"/>
              <a:t>and Eligibility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86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Regulations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981200"/>
            <a:ext cx="850392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/>
              <a:t>Staff Interpretation </a:t>
            </a:r>
            <a:r>
              <a:rPr lang="en-US" u="sng" dirty="0" smtClean="0"/>
              <a:t>[Reference:  9/5/13, Item No. a]</a:t>
            </a:r>
          </a:p>
          <a:p>
            <a:pPr marL="0" indent="0">
              <a:buNone/>
            </a:pPr>
            <a:endParaRPr lang="en-US" u="sng" dirty="0" smtClean="0"/>
          </a:p>
          <a:p>
            <a:pPr marL="466725" indent="-466725"/>
            <a:r>
              <a:rPr lang="en-US" dirty="0" smtClean="0"/>
              <a:t>An individual </a:t>
            </a:r>
            <a:r>
              <a:rPr lang="en-US" dirty="0"/>
              <a:t>is permitted to receive training expenses through a country's athlete-assistance program, provided the NGB or a governmental entity identifies the recipients and the use of such a program is one of the normal processes for distributing funds to cover training expenses.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74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Regulations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503920" cy="4572000"/>
          </a:xfrm>
        </p:spPr>
        <p:txBody>
          <a:bodyPr/>
          <a:lstStyle/>
          <a:p>
            <a:pPr marL="0" indent="0">
              <a:buNone/>
            </a:pPr>
            <a:r>
              <a:rPr lang="en-US" u="sng" dirty="0"/>
              <a:t>Forms of Pay Impacting Amateur Status, </a:t>
            </a:r>
            <a:r>
              <a:rPr lang="en-US" u="sng" dirty="0" smtClean="0"/>
              <a:t>cont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u="sng" dirty="0"/>
          </a:p>
          <a:p>
            <a:pPr marL="466725" indent="-466725"/>
            <a:r>
              <a:rPr lang="en-US" dirty="0" smtClean="0"/>
              <a:t>Preferential Treatment:</a:t>
            </a:r>
          </a:p>
          <a:p>
            <a:pPr marL="968375" lvl="1" indent="-501650"/>
            <a:r>
              <a:rPr lang="en-US" dirty="0" smtClean="0"/>
              <a:t>Treatment, benefits or services based on athletics reputation or skill are not permissible;</a:t>
            </a:r>
            <a:endParaRPr lang="en-US" dirty="0"/>
          </a:p>
          <a:p>
            <a:pPr marL="968375" lvl="1" indent="-501650"/>
            <a:r>
              <a:rPr lang="en-US" dirty="0" smtClean="0"/>
              <a:t>Unless the benefit or service is permitted under NCAA legislation; and</a:t>
            </a:r>
          </a:p>
          <a:p>
            <a:pPr marL="968375" lvl="1" indent="-501650"/>
            <a:r>
              <a:rPr lang="en-US" dirty="0" smtClean="0"/>
              <a:t>Distinguished from extra benefits.</a:t>
            </a:r>
          </a:p>
          <a:p>
            <a:pPr marL="1381125" lvl="2" indent="-466725"/>
            <a:r>
              <a:rPr lang="en-US" dirty="0" smtClean="0"/>
              <a:t>Which are provided by institutional staff members.</a:t>
            </a:r>
          </a:p>
          <a:p>
            <a:pPr marL="594360" lvl="2" indent="0">
              <a:buNone/>
            </a:pPr>
            <a:endParaRPr lang="en-US" dirty="0" smtClean="0"/>
          </a:p>
          <a:p>
            <a:pPr marL="594360" lvl="2" indent="0" algn="r">
              <a:buNone/>
            </a:pPr>
            <a:r>
              <a:rPr lang="en-US" i="1" dirty="0" smtClean="0"/>
              <a:t>Bylaw 12.1.2.1.6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84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Regulations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Preferential Treatment Case </a:t>
            </a:r>
            <a:r>
              <a:rPr lang="en-US" u="sng" dirty="0" smtClean="0"/>
              <a:t>Study</a:t>
            </a:r>
          </a:p>
          <a:p>
            <a:pPr marL="0" indent="0">
              <a:buNone/>
            </a:pPr>
            <a:endParaRPr lang="en-US" u="sng" dirty="0"/>
          </a:p>
          <a:p>
            <a:pPr marL="466725" indent="-466725"/>
            <a:r>
              <a:rPr lang="en-US" dirty="0" smtClean="0"/>
              <a:t>Zach is a SA </a:t>
            </a:r>
            <a:r>
              <a:rPr lang="en-US" dirty="0"/>
              <a:t>at Division I </a:t>
            </a:r>
            <a:r>
              <a:rPr lang="en-US" dirty="0" smtClean="0"/>
              <a:t>University.</a:t>
            </a:r>
          </a:p>
          <a:p>
            <a:pPr marL="466725" indent="-466725"/>
            <a:r>
              <a:rPr lang="en-US" dirty="0" smtClean="0"/>
              <a:t>He </a:t>
            </a:r>
            <a:r>
              <a:rPr lang="en-US" dirty="0"/>
              <a:t>is interviewed by a reporter for a story to run on the local </a:t>
            </a:r>
            <a:r>
              <a:rPr lang="en-US" dirty="0" smtClean="0"/>
              <a:t>newspaper's Web site.</a:t>
            </a:r>
          </a:p>
          <a:p>
            <a:pPr marL="466725" indent="-466725"/>
            <a:r>
              <a:rPr lang="en-US" dirty="0" smtClean="0"/>
              <a:t>During </a:t>
            </a:r>
            <a:r>
              <a:rPr lang="en-US" dirty="0"/>
              <a:t>the interview, </a:t>
            </a:r>
            <a:r>
              <a:rPr lang="en-US" dirty="0" smtClean="0"/>
              <a:t>Zach </a:t>
            </a:r>
            <a:r>
              <a:rPr lang="en-US" dirty="0"/>
              <a:t>told the reporter he's a big fan of </a:t>
            </a:r>
            <a:r>
              <a:rPr lang="en-US" dirty="0" smtClean="0"/>
              <a:t>the recording artist </a:t>
            </a:r>
            <a:r>
              <a:rPr lang="en-US" dirty="0" err="1" smtClean="0"/>
              <a:t>Gramatik</a:t>
            </a:r>
            <a:r>
              <a:rPr lang="en-US" dirty="0" smtClean="0"/>
              <a:t>. </a:t>
            </a:r>
          </a:p>
          <a:p>
            <a:pPr marL="466725" indent="-466725"/>
            <a:r>
              <a:rPr lang="en-US" dirty="0" smtClean="0"/>
              <a:t>The </a:t>
            </a:r>
            <a:r>
              <a:rPr lang="en-US" dirty="0"/>
              <a:t>reporter said he had a </a:t>
            </a:r>
            <a:r>
              <a:rPr lang="en-US" dirty="0" smtClean="0"/>
              <a:t>connection, and would look into getting Zach an </a:t>
            </a:r>
            <a:r>
              <a:rPr lang="en-US" dirty="0"/>
              <a:t>autograph.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07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Regulations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/>
              <a:t>Preferential Treatment Case Study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Question:	Is it permissible for the reporter to obtain 			</a:t>
            </a:r>
            <a:r>
              <a:rPr lang="en-US" dirty="0" err="1" smtClean="0"/>
              <a:t>Gramatik's</a:t>
            </a:r>
            <a:r>
              <a:rPr lang="en-US" dirty="0" smtClean="0"/>
              <a:t> autograph for Zach?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Answer:	Yes.  Provided </a:t>
            </a:r>
            <a:r>
              <a:rPr lang="en-US" dirty="0"/>
              <a:t>the reporter would offer to </a:t>
            </a:r>
            <a:r>
              <a:rPr lang="en-US" dirty="0" smtClean="0"/>
              <a:t>			obtain </a:t>
            </a:r>
            <a:r>
              <a:rPr lang="en-US" dirty="0"/>
              <a:t>an autograph </a:t>
            </a:r>
            <a:r>
              <a:rPr lang="en-US" dirty="0" smtClean="0"/>
              <a:t>for any interview 			subject, </a:t>
            </a:r>
            <a:r>
              <a:rPr lang="en-US" dirty="0"/>
              <a:t>including a </a:t>
            </a:r>
            <a:r>
              <a:rPr lang="en-US" dirty="0" smtClean="0"/>
              <a:t>nonstudent-athlete</a:t>
            </a:r>
            <a:r>
              <a:rPr lang="en-US" dirty="0"/>
              <a:t>, </a:t>
            </a:r>
            <a:r>
              <a:rPr lang="en-US" dirty="0" smtClean="0"/>
              <a:t>			the </a:t>
            </a:r>
            <a:r>
              <a:rPr lang="en-US" dirty="0"/>
              <a:t>arrangement </a:t>
            </a:r>
            <a:r>
              <a:rPr lang="en-US" dirty="0" smtClean="0"/>
              <a:t>is permissible, and does 			not constitute preferential treatment.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06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32766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Involvement with Professional Teams/Agents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39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Involvement with Professional Teams/Agents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4800" y="1676400"/>
            <a:ext cx="8503920" cy="4572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200" u="sng" dirty="0" smtClean="0"/>
              <a:t>Professional </a:t>
            </a:r>
            <a:r>
              <a:rPr lang="en-US" sz="3200" u="sng" dirty="0"/>
              <a:t>T</a:t>
            </a:r>
            <a:r>
              <a:rPr lang="en-US" sz="3200" u="sng" dirty="0" smtClean="0"/>
              <a:t>eam Tryouts</a:t>
            </a:r>
          </a:p>
          <a:p>
            <a:pPr marL="0" indent="0">
              <a:buNone/>
            </a:pPr>
            <a:endParaRPr lang="en-US" sz="3000" u="sng" dirty="0" smtClean="0"/>
          </a:p>
          <a:p>
            <a:pPr marL="466725" indent="-466725"/>
            <a:r>
              <a:rPr lang="en-US" dirty="0" smtClean="0"/>
              <a:t>Tryouts before enrollment are generally permissible.</a:t>
            </a:r>
          </a:p>
          <a:p>
            <a:pPr marL="914400" lvl="1" indent="-447675"/>
            <a:r>
              <a:rPr lang="en-US" dirty="0" smtClean="0"/>
              <a:t>Some </a:t>
            </a:r>
            <a:r>
              <a:rPr lang="en-US" dirty="0"/>
              <a:t>restrictions exist for men’s hockey and skiing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 marL="466725" indent="-466725"/>
            <a:r>
              <a:rPr lang="en-US" dirty="0" smtClean="0"/>
              <a:t>Tryouts after </a:t>
            </a:r>
            <a:r>
              <a:rPr lang="en-US" dirty="0"/>
              <a:t>enrollment are generally permissible</a:t>
            </a:r>
            <a:r>
              <a:rPr lang="en-US" dirty="0" smtClean="0"/>
              <a:t>.</a:t>
            </a:r>
          </a:p>
          <a:p>
            <a:pPr marL="914400" lvl="1" indent="-447675"/>
            <a:r>
              <a:rPr lang="en-US" dirty="0" smtClean="0"/>
              <a:t>SAs cannot miss class.</a:t>
            </a:r>
          </a:p>
          <a:p>
            <a:pPr marL="1381125" lvl="2" indent="-466725"/>
            <a:r>
              <a:rPr lang="en-US" dirty="0" smtClean="0"/>
              <a:t>Includes summer.</a:t>
            </a:r>
          </a:p>
          <a:p>
            <a:pPr marL="914400" lvl="1" indent="-447675"/>
            <a:r>
              <a:rPr lang="en-US" dirty="0" smtClean="0"/>
              <a:t>May receive expenses if tryout is limited to 48 hours.</a:t>
            </a:r>
          </a:p>
          <a:p>
            <a:pPr marL="914400" lvl="1" indent="-447675"/>
            <a:r>
              <a:rPr lang="en-US" dirty="0" smtClean="0"/>
              <a:t>May self-finance longer tryouts.</a:t>
            </a:r>
          </a:p>
          <a:p>
            <a:pPr marL="914400" lvl="1" indent="-447675"/>
            <a:r>
              <a:rPr lang="en-US" dirty="0" smtClean="0"/>
              <a:t>Practice must satisfy the professional tryout requirements.</a:t>
            </a:r>
          </a:p>
          <a:p>
            <a:pPr marL="914400" lvl="1" indent="-447675">
              <a:buNone/>
            </a:pPr>
            <a:endParaRPr lang="en-US" dirty="0" smtClean="0"/>
          </a:p>
          <a:p>
            <a:pPr marL="274320" lvl="1" indent="0" algn="r">
              <a:buNone/>
            </a:pPr>
            <a:r>
              <a:rPr lang="en-US" i="1" dirty="0" smtClean="0"/>
              <a:t>Bylaw 12.2.1</a:t>
            </a:r>
          </a:p>
          <a:p>
            <a:pPr marL="274320" lvl="1" indent="0" algn="r">
              <a:buNone/>
            </a:pPr>
            <a:r>
              <a:rPr lang="en-US" i="1" dirty="0" smtClean="0"/>
              <a:t>By-Sport Enforcement Memos</a:t>
            </a:r>
            <a:endParaRPr lang="en-US" i="1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4973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Involvement with Professional Teams/Agents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76400"/>
            <a:ext cx="8503920" cy="4572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u="sng" dirty="0" smtClean="0"/>
              <a:t>Competition With and Against Professionals</a:t>
            </a:r>
          </a:p>
          <a:p>
            <a:pPr marL="0" indent="0">
              <a:buNone/>
            </a:pPr>
            <a:endParaRPr lang="en-US" dirty="0" smtClean="0"/>
          </a:p>
          <a:p>
            <a:pPr marL="466725" indent="-466725"/>
            <a:r>
              <a:rPr lang="en-US" dirty="0" smtClean="0"/>
              <a:t>May compete against professionals.</a:t>
            </a:r>
          </a:p>
          <a:p>
            <a:pPr marL="0" indent="0">
              <a:buNone/>
            </a:pPr>
            <a:endParaRPr lang="en-US" dirty="0" smtClean="0"/>
          </a:p>
          <a:p>
            <a:pPr marL="466725" indent="-466725"/>
            <a:r>
              <a:rPr lang="en-US" dirty="0" smtClean="0"/>
              <a:t>May </a:t>
            </a:r>
            <a:r>
              <a:rPr lang="en-US" u="sng" dirty="0" smtClean="0"/>
              <a:t>not</a:t>
            </a:r>
            <a:r>
              <a:rPr lang="en-US" dirty="0" smtClean="0"/>
              <a:t> compete on a professional team.</a:t>
            </a:r>
          </a:p>
          <a:p>
            <a:pPr marL="914400" lvl="1" indent="-447675"/>
            <a:r>
              <a:rPr lang="en-US" dirty="0" smtClean="0"/>
              <a:t>As defined in Bylaw 12.02.9.</a:t>
            </a:r>
          </a:p>
          <a:p>
            <a:pPr marL="914400" lvl="1" indent="-447675"/>
            <a:r>
              <a:rPr lang="en-US" dirty="0" smtClean="0"/>
              <a:t>Exception for tennis, golf, two-person sand volleyball and synchronized swimming teams.</a:t>
            </a:r>
          </a:p>
          <a:p>
            <a:pPr marL="914400" lvl="1" indent="-447675"/>
            <a:r>
              <a:rPr lang="en-US" dirty="0" smtClean="0"/>
              <a:t>Pre-enrollment exception.</a:t>
            </a:r>
          </a:p>
          <a:p>
            <a:pPr lvl="1"/>
            <a:endParaRPr lang="en-US" dirty="0"/>
          </a:p>
          <a:p>
            <a:pPr marL="274320" lvl="1" indent="0" algn="r">
              <a:buNone/>
            </a:pPr>
            <a:r>
              <a:rPr lang="en-US" i="1" dirty="0" smtClean="0"/>
              <a:t>Bylaws 12.2.3.1 and 12.2.3.2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53676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Involvement with Professional Teams/Agents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752600"/>
            <a:ext cx="8503920" cy="45720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900" u="sng" dirty="0" smtClean="0"/>
              <a:t>Definition of an Agent</a:t>
            </a:r>
            <a:endParaRPr lang="en-US" sz="2900" dirty="0"/>
          </a:p>
          <a:p>
            <a:pPr marL="0" indent="0">
              <a:buNone/>
            </a:pPr>
            <a:endParaRPr lang="en-US" sz="2800" dirty="0" smtClean="0"/>
          </a:p>
          <a:p>
            <a:pPr marL="466725" indent="-466725"/>
            <a:r>
              <a:rPr lang="en-US" sz="2800" dirty="0" smtClean="0"/>
              <a:t>Does not include parents, </a:t>
            </a:r>
            <a:r>
              <a:rPr lang="en-US" sz="2800" dirty="0"/>
              <a:t>legal guardians, athletics department staff members, former </a:t>
            </a:r>
            <a:r>
              <a:rPr lang="en-US" sz="2800" dirty="0" smtClean="0"/>
              <a:t>teammates; </a:t>
            </a:r>
            <a:r>
              <a:rPr lang="en-US" sz="2800" dirty="0"/>
              <a:t>or </a:t>
            </a:r>
            <a:endParaRPr lang="en-US" sz="2800" dirty="0" smtClean="0"/>
          </a:p>
          <a:p>
            <a:pPr marL="466725" indent="-466725"/>
            <a:r>
              <a:rPr lang="en-US" sz="2800" dirty="0" smtClean="0"/>
              <a:t>Any individuals </a:t>
            </a:r>
            <a:r>
              <a:rPr lang="en-US" sz="2800" dirty="0"/>
              <a:t>who have the best interest of </a:t>
            </a:r>
            <a:r>
              <a:rPr lang="en-US" sz="2800" dirty="0" smtClean="0"/>
              <a:t>the SA </a:t>
            </a:r>
            <a:r>
              <a:rPr lang="en-US" sz="2800" dirty="0"/>
              <a:t>in </a:t>
            </a:r>
            <a:r>
              <a:rPr lang="en-US" sz="2800" dirty="0" smtClean="0"/>
              <a:t>mind.</a:t>
            </a:r>
          </a:p>
          <a:p>
            <a:pPr marL="466725" indent="-466725"/>
            <a:r>
              <a:rPr lang="en-US" sz="2800" dirty="0" smtClean="0"/>
              <a:t>Provided </a:t>
            </a:r>
            <a:r>
              <a:rPr lang="en-US" sz="2800" dirty="0"/>
              <a:t>they do not intend to </a:t>
            </a:r>
            <a:r>
              <a:rPr lang="en-US" sz="2800" dirty="0" smtClean="0"/>
              <a:t>profit </a:t>
            </a:r>
            <a:r>
              <a:rPr lang="en-US" sz="2800" dirty="0"/>
              <a:t>for their assistance</a:t>
            </a:r>
            <a:r>
              <a:rPr lang="en-US" sz="2800" dirty="0" smtClean="0"/>
              <a:t>.</a:t>
            </a:r>
          </a:p>
          <a:p>
            <a:pPr marL="0" indent="0" algn="r">
              <a:buNone/>
            </a:pPr>
            <a:endParaRPr lang="en-US" sz="2000" i="1" dirty="0" smtClean="0"/>
          </a:p>
          <a:p>
            <a:pPr marL="0" indent="0" algn="r">
              <a:buNone/>
            </a:pPr>
            <a:r>
              <a:rPr lang="en-US" sz="2000" i="1" dirty="0" smtClean="0"/>
              <a:t>Bylaw 12.02.1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43393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2971800"/>
            <a:ext cx="8534400" cy="758952"/>
          </a:xfrm>
        </p:spPr>
        <p:txBody>
          <a:bodyPr/>
          <a:lstStyle/>
          <a:p>
            <a:r>
              <a:rPr lang="en-US" dirty="0" smtClean="0"/>
              <a:t>Student-Athlete Employment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00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Student-Athlete Employment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828800"/>
            <a:ext cx="8503920" cy="4572000"/>
          </a:xfrm>
        </p:spPr>
        <p:txBody>
          <a:bodyPr>
            <a:normAutofit fontScale="92500" lnSpcReduction="10000"/>
          </a:bodyPr>
          <a:lstStyle/>
          <a:p>
            <a:pPr marL="466725" indent="-466725"/>
            <a:r>
              <a:rPr lang="en-US" dirty="0" smtClean="0"/>
              <a:t>Student-Athlete Employment Compensation:</a:t>
            </a:r>
          </a:p>
          <a:p>
            <a:pPr marL="0" indent="0">
              <a:buNone/>
            </a:pPr>
            <a:endParaRPr lang="en-US" dirty="0" smtClean="0"/>
          </a:p>
          <a:p>
            <a:pPr marL="914400" lvl="1" indent="-447675"/>
            <a:r>
              <a:rPr lang="en-US" sz="2600" dirty="0" smtClean="0"/>
              <a:t>Must be for work actually performed.</a:t>
            </a:r>
          </a:p>
          <a:p>
            <a:pPr marL="914400" lvl="1" indent="-447675">
              <a:buNone/>
            </a:pPr>
            <a:endParaRPr lang="en-US" sz="2600" dirty="0" smtClean="0"/>
          </a:p>
          <a:p>
            <a:pPr marL="914400" lvl="1" indent="-447675"/>
            <a:r>
              <a:rPr lang="en-US" sz="2600" dirty="0" smtClean="0"/>
              <a:t>At the going rate in that locale for similar services.</a:t>
            </a:r>
          </a:p>
          <a:p>
            <a:pPr marL="914400" lvl="1" indent="-447675">
              <a:buNone/>
            </a:pPr>
            <a:endParaRPr lang="en-US" sz="2600" dirty="0" smtClean="0"/>
          </a:p>
          <a:p>
            <a:pPr marL="914400" lvl="1" indent="-447675"/>
            <a:r>
              <a:rPr lang="en-US" sz="2600" dirty="0" smtClean="0"/>
              <a:t>Pay cannot value to the employer based on the student-athlete’s notoriety as an athlete.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274320" lvl="1" indent="0" algn="r">
              <a:buNone/>
            </a:pPr>
            <a:r>
              <a:rPr lang="en-US" i="1" dirty="0" smtClean="0"/>
              <a:t>Bylaws 12.4.1 and 12.4.1.1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49037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76400"/>
            <a:ext cx="8503920" cy="4572000"/>
          </a:xfrm>
        </p:spPr>
        <p:txBody>
          <a:bodyPr/>
          <a:lstStyle/>
          <a:p>
            <a:pPr marL="457200" indent="-457200"/>
            <a:r>
              <a:rPr lang="en-US" dirty="0" smtClean="0"/>
              <a:t>General Regulations</a:t>
            </a:r>
          </a:p>
          <a:p>
            <a:endParaRPr lang="en-US" dirty="0" smtClean="0"/>
          </a:p>
          <a:p>
            <a:pPr marL="457200" indent="-457200"/>
            <a:r>
              <a:rPr lang="en-US" dirty="0" smtClean="0"/>
              <a:t>Involvement with Professional Teams/Agents</a:t>
            </a:r>
          </a:p>
          <a:p>
            <a:endParaRPr lang="en-US" dirty="0"/>
          </a:p>
          <a:p>
            <a:pPr marL="457200" indent="-457200"/>
            <a:r>
              <a:rPr lang="en-US" dirty="0" smtClean="0"/>
              <a:t>Student-Athlete Employment</a:t>
            </a:r>
          </a:p>
          <a:p>
            <a:endParaRPr lang="en-US" dirty="0" smtClean="0"/>
          </a:p>
          <a:p>
            <a:pPr marL="457200" indent="-457200"/>
            <a:r>
              <a:rPr lang="en-US" dirty="0" smtClean="0"/>
              <a:t>Promotional Activities</a:t>
            </a:r>
          </a:p>
          <a:p>
            <a:endParaRPr lang="en-US" dirty="0" smtClean="0"/>
          </a:p>
          <a:p>
            <a:pPr marL="457200" indent="-457200"/>
            <a:r>
              <a:rPr lang="en-US" dirty="0" smtClean="0"/>
              <a:t>Delayed Enrollment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7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Student-Athlete Employment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4800" y="1905000"/>
            <a:ext cx="8503920" cy="4114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500" u="sng" dirty="0" smtClean="0"/>
              <a:t>Student-Athlete Employment Case Study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21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500" u="sng" dirty="0" smtClean="0"/>
              <a:t>Question</a:t>
            </a:r>
            <a:r>
              <a:rPr lang="en-US" sz="3500" dirty="0" smtClean="0"/>
              <a:t>:  	Can a SA to be paid to "dog-sit" for her 	</a:t>
            </a:r>
          </a:p>
          <a:p>
            <a:pPr marL="0" indent="0">
              <a:buNone/>
            </a:pPr>
            <a:r>
              <a:rPr lang="en-US" sz="3500" dirty="0" smtClean="0"/>
              <a:t>		coach for a weekend?</a:t>
            </a:r>
          </a:p>
          <a:p>
            <a:pPr marL="0" indent="0">
              <a:buNone/>
            </a:pPr>
            <a:endParaRPr lang="en-US" sz="3500" dirty="0" smtClean="0"/>
          </a:p>
          <a:p>
            <a:pPr marL="0" indent="0">
              <a:buNone/>
            </a:pPr>
            <a:r>
              <a:rPr lang="en-US" sz="3500" u="sng" dirty="0" smtClean="0"/>
              <a:t>Answer</a:t>
            </a:r>
            <a:r>
              <a:rPr lang="en-US" sz="3500" dirty="0" smtClean="0"/>
              <a:t>:	Yes, </a:t>
            </a:r>
            <a:r>
              <a:rPr lang="en-US" sz="3500" dirty="0"/>
              <a:t>provided the </a:t>
            </a:r>
            <a:r>
              <a:rPr lang="en-US" sz="3500" dirty="0" smtClean="0"/>
              <a:t>arrangement </a:t>
            </a:r>
            <a:r>
              <a:rPr lang="en-US" sz="3500" dirty="0"/>
              <a:t>meets the </a:t>
            </a:r>
            <a:endParaRPr lang="en-US" sz="3500" dirty="0" smtClean="0"/>
          </a:p>
          <a:p>
            <a:pPr marL="0" indent="0">
              <a:buNone/>
            </a:pPr>
            <a:r>
              <a:rPr lang="en-US" sz="3500" dirty="0" smtClean="0"/>
              <a:t>		requirements </a:t>
            </a:r>
            <a:r>
              <a:rPr lang="en-US" sz="3500" dirty="0"/>
              <a:t>of </a:t>
            </a:r>
            <a:r>
              <a:rPr lang="en-US" sz="3500" dirty="0" smtClean="0"/>
              <a:t>Bylaw </a:t>
            </a:r>
            <a:r>
              <a:rPr lang="en-US" sz="3500" dirty="0"/>
              <a:t>12.4.1</a:t>
            </a:r>
            <a:r>
              <a:rPr lang="en-US" sz="3500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44096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Student-Athlete Employment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752600"/>
            <a:ext cx="850392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/>
              <a:t>Student-Athlete Employment Case </a:t>
            </a:r>
            <a:r>
              <a:rPr lang="en-US" u="sng" dirty="0" smtClean="0"/>
              <a:t>Study, cont.</a:t>
            </a:r>
          </a:p>
          <a:p>
            <a:pPr marL="0" indent="0">
              <a:buNone/>
            </a:pPr>
            <a:endParaRPr lang="en-US" sz="1200" u="sng" dirty="0" smtClean="0"/>
          </a:p>
          <a:p>
            <a:pPr marL="0" indent="0">
              <a:buNone/>
            </a:pPr>
            <a:endParaRPr lang="en-US" u="sng" dirty="0" smtClean="0"/>
          </a:p>
          <a:p>
            <a:pPr marL="0" indent="0">
              <a:buNone/>
            </a:pPr>
            <a:r>
              <a:rPr lang="en-US" u="sng" dirty="0" smtClean="0"/>
              <a:t>Question</a:t>
            </a:r>
            <a:r>
              <a:rPr lang="en-US" dirty="0"/>
              <a:t>:  	Can </a:t>
            </a:r>
            <a:r>
              <a:rPr lang="en-US" dirty="0" smtClean="0"/>
              <a:t>the </a:t>
            </a:r>
            <a:r>
              <a:rPr lang="en-US" dirty="0"/>
              <a:t>SA </a:t>
            </a:r>
            <a:r>
              <a:rPr lang="en-US" dirty="0" smtClean="0"/>
              <a:t>stay at the coach's house for 			the weekend while "dog-sitting?"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/>
              <a:t>Answer</a:t>
            </a:r>
            <a:r>
              <a:rPr lang="en-US" dirty="0"/>
              <a:t>:	Yes, provided </a:t>
            </a:r>
            <a:r>
              <a:rPr lang="en-US" dirty="0" smtClean="0"/>
              <a:t>it </a:t>
            </a:r>
            <a:r>
              <a:rPr lang="en-US" dirty="0"/>
              <a:t>is normal practice for the </a:t>
            </a:r>
            <a:r>
              <a:rPr lang="en-US" dirty="0" smtClean="0"/>
              <a:t>			coach </a:t>
            </a:r>
            <a:r>
              <a:rPr lang="en-US" dirty="0"/>
              <a:t>to have a hired dog-sitter stay at </a:t>
            </a:r>
            <a:r>
              <a:rPr lang="en-US" dirty="0" smtClean="0"/>
              <a:t>			her </a:t>
            </a:r>
            <a:r>
              <a:rPr lang="en-US" dirty="0"/>
              <a:t>home and it is on an infrequent </a:t>
            </a:r>
            <a:r>
              <a:rPr lang="en-US" dirty="0" smtClean="0"/>
              <a:t>basis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27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3048000"/>
            <a:ext cx="8534400" cy="758952"/>
          </a:xfrm>
        </p:spPr>
        <p:txBody>
          <a:bodyPr/>
          <a:lstStyle/>
          <a:p>
            <a:r>
              <a:rPr lang="en-US" dirty="0" smtClean="0"/>
              <a:t>Promotional Activities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18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Promotional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2133600"/>
            <a:ext cx="8503920" cy="4035552"/>
          </a:xfrm>
        </p:spPr>
        <p:txBody>
          <a:bodyPr/>
          <a:lstStyle/>
          <a:p>
            <a:pPr marL="466725" indent="-466725"/>
            <a:r>
              <a:rPr lang="en-US" dirty="0" smtClean="0"/>
              <a:t>Institutional, Charitable, Education or Nonprofit Promotions.</a:t>
            </a:r>
          </a:p>
          <a:p>
            <a:endParaRPr lang="en-US" dirty="0" smtClean="0"/>
          </a:p>
          <a:p>
            <a:pPr marL="466725" indent="-466725"/>
            <a:r>
              <a:rPr lang="en-US" dirty="0" smtClean="0"/>
              <a:t>Advertisements and Promotions After Becoming a Student-Athlete.</a:t>
            </a:r>
          </a:p>
          <a:p>
            <a:endParaRPr lang="en-US" dirty="0" smtClean="0"/>
          </a:p>
          <a:p>
            <a:pPr marL="466725" indent="-466725"/>
            <a:r>
              <a:rPr lang="en-US" dirty="0" smtClean="0"/>
              <a:t>Media Activities.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82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/>
              <a:t>Institutional, Charitable, Education or Nonprofit Promotions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981200"/>
            <a:ext cx="8503920" cy="3959352"/>
          </a:xfrm>
        </p:spPr>
        <p:txBody>
          <a:bodyPr/>
          <a:lstStyle/>
          <a:p>
            <a:pPr marL="466725" indent="-466725"/>
            <a:r>
              <a:rPr lang="en-US" dirty="0"/>
              <a:t>Use of an </a:t>
            </a:r>
            <a:r>
              <a:rPr lang="en-US" dirty="0" smtClean="0"/>
              <a:t>SA's </a:t>
            </a:r>
            <a:r>
              <a:rPr lang="en-US" dirty="0"/>
              <a:t>name, picture or appearance to support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sz="1200" dirty="0"/>
          </a:p>
          <a:p>
            <a:endParaRPr lang="en-US" dirty="0"/>
          </a:p>
          <a:p>
            <a:pPr marL="914400" lvl="1" indent="-447675"/>
            <a:r>
              <a:rPr lang="en-US" dirty="0"/>
              <a:t>Charitable or educational activities; or</a:t>
            </a:r>
          </a:p>
          <a:p>
            <a:pPr marL="914400" indent="-447675"/>
            <a:endParaRPr lang="en-US" dirty="0"/>
          </a:p>
          <a:p>
            <a:pPr marL="914400" lvl="1" indent="-447675"/>
            <a:r>
              <a:rPr lang="en-US" dirty="0"/>
              <a:t>Activities considered incidental to the </a:t>
            </a:r>
            <a:r>
              <a:rPr lang="en-US" dirty="0" smtClean="0"/>
              <a:t>SA's </a:t>
            </a:r>
            <a:r>
              <a:rPr lang="en-US" dirty="0"/>
              <a:t>participation in intercollegiate athletics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08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Institutional, Charitable, Education or Nonprofit Promotions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752600"/>
            <a:ext cx="8503920" cy="4572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900" u="sng" dirty="0" smtClean="0"/>
              <a:t>Permissible Entities</a:t>
            </a:r>
          </a:p>
          <a:p>
            <a:endParaRPr lang="en-US" dirty="0" smtClean="0"/>
          </a:p>
          <a:p>
            <a:pPr marL="466725" indent="-466725"/>
            <a:r>
              <a:rPr lang="en-US" dirty="0" smtClean="0"/>
              <a:t>Member </a:t>
            </a:r>
            <a:r>
              <a:rPr lang="en-US" dirty="0"/>
              <a:t>institution or conference.</a:t>
            </a:r>
          </a:p>
          <a:p>
            <a:pPr marL="466725" indent="-466725"/>
            <a:endParaRPr lang="en-US" dirty="0"/>
          </a:p>
          <a:p>
            <a:pPr marL="466725" indent="-466725"/>
            <a:r>
              <a:rPr lang="en-US" dirty="0"/>
              <a:t>Recognized institutional entity.</a:t>
            </a:r>
          </a:p>
          <a:p>
            <a:pPr marL="466725" indent="-466725"/>
            <a:endParaRPr lang="en-US" dirty="0"/>
          </a:p>
          <a:p>
            <a:pPr marL="466725" indent="-466725"/>
            <a:r>
              <a:rPr lang="en-US" dirty="0"/>
              <a:t>Noninstitutional charity.</a:t>
            </a:r>
          </a:p>
          <a:p>
            <a:pPr marL="466725" indent="-466725"/>
            <a:endParaRPr lang="en-US" dirty="0"/>
          </a:p>
          <a:p>
            <a:pPr marL="466725" indent="-466725"/>
            <a:r>
              <a:rPr lang="en-US" dirty="0"/>
              <a:t>Noninstitutional educational entity.</a:t>
            </a:r>
          </a:p>
          <a:p>
            <a:pPr marL="466725" indent="-466725"/>
            <a:endParaRPr lang="en-US" dirty="0"/>
          </a:p>
          <a:p>
            <a:pPr marL="466725" indent="-466725"/>
            <a:r>
              <a:rPr lang="en-US" dirty="0"/>
              <a:t>Nonprofit agency.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53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/>
              <a:t>Institutional, Charitable, Education or Nonprofit Promotions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752600"/>
            <a:ext cx="8503920" cy="4572000"/>
          </a:xfrm>
        </p:spPr>
        <p:txBody>
          <a:bodyPr>
            <a:normAutofit lnSpcReduction="10000"/>
          </a:bodyPr>
          <a:lstStyle/>
          <a:p>
            <a:pPr marL="466725" indent="-466725"/>
            <a:r>
              <a:rPr lang="en-US" dirty="0"/>
              <a:t>Written approval from director of athletics (or designee, not a coach).</a:t>
            </a:r>
          </a:p>
          <a:p>
            <a:endParaRPr lang="en-US" sz="1200" dirty="0" smtClean="0"/>
          </a:p>
          <a:p>
            <a:pPr marL="466725" indent="-466725"/>
            <a:r>
              <a:rPr lang="en-US" dirty="0" smtClean="0"/>
              <a:t>Only </a:t>
            </a:r>
            <a:r>
              <a:rPr lang="en-US" dirty="0"/>
              <a:t>permissible </a:t>
            </a:r>
            <a:r>
              <a:rPr lang="en-US" dirty="0" smtClean="0"/>
              <a:t>co-sponsorship </a:t>
            </a:r>
            <a:r>
              <a:rPr lang="en-US" dirty="0"/>
              <a:t>is sponsoring </a:t>
            </a:r>
            <a:r>
              <a:rPr lang="en-US" dirty="0" smtClean="0"/>
              <a:t>company's </a:t>
            </a:r>
            <a:r>
              <a:rPr lang="en-US" dirty="0"/>
              <a:t>officially registered regular trademark or logo.</a:t>
            </a:r>
          </a:p>
          <a:p>
            <a:pPr marL="914400" lvl="1" indent="-447675"/>
            <a:r>
              <a:rPr lang="en-US" dirty="0" smtClean="0"/>
              <a:t>May </a:t>
            </a:r>
            <a:r>
              <a:rPr lang="en-US" dirty="0"/>
              <a:t>include </a:t>
            </a:r>
            <a:r>
              <a:rPr lang="en-US" dirty="0" smtClean="0"/>
              <a:t>emblem</a:t>
            </a:r>
            <a:r>
              <a:rPr lang="en-US" dirty="0"/>
              <a:t>, name, address and telephone </a:t>
            </a:r>
            <a:r>
              <a:rPr lang="en-US" dirty="0" smtClean="0"/>
              <a:t>number.</a:t>
            </a:r>
          </a:p>
          <a:p>
            <a:pPr marL="914400" lvl="1" indent="-447675"/>
            <a:r>
              <a:rPr lang="en-US" dirty="0" smtClean="0"/>
              <a:t>Limited to one trademark or logo.</a:t>
            </a:r>
          </a:p>
          <a:p>
            <a:pPr marL="466725" lvl="1" indent="0">
              <a:buNone/>
            </a:pPr>
            <a:endParaRPr lang="en-US" sz="1200" dirty="0"/>
          </a:p>
          <a:p>
            <a:pPr marL="466725" indent="-466725"/>
            <a:r>
              <a:rPr lang="en-US" dirty="0" smtClean="0"/>
              <a:t>No </a:t>
            </a:r>
            <a:r>
              <a:rPr lang="en-US" dirty="0"/>
              <a:t>reproduction of product if commercial </a:t>
            </a:r>
            <a:r>
              <a:rPr lang="en-US" dirty="0" smtClean="0"/>
              <a:t>entity's </a:t>
            </a:r>
            <a:r>
              <a:rPr lang="en-US" dirty="0"/>
              <a:t>trademark or logo appears in promotion.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66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/>
              <a:t>Institutional, Charitable, Education or Nonprofit Promotions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76400"/>
            <a:ext cx="8503920" cy="4572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NCAA Division I Proposal No. 2005-26</a:t>
            </a:r>
          </a:p>
          <a:p>
            <a:pPr marL="0" indent="0">
              <a:buNone/>
            </a:pPr>
            <a:endParaRPr lang="en-US" sz="1200" dirty="0" smtClean="0"/>
          </a:p>
          <a:p>
            <a:pPr marL="466725" indent="-466725"/>
            <a:r>
              <a:rPr lang="en-US" dirty="0" smtClean="0"/>
              <a:t>Alternative to Bylaw 12.5.1.1.</a:t>
            </a:r>
          </a:p>
          <a:p>
            <a:pPr marL="466725" indent="-466725"/>
            <a:r>
              <a:rPr lang="en-US" dirty="0" smtClean="0"/>
              <a:t>Allows more flexibility for co-sponsorship.</a:t>
            </a:r>
          </a:p>
          <a:p>
            <a:pPr marL="914400" lvl="1" indent="-447675"/>
            <a:r>
              <a:rPr lang="en-US" dirty="0" smtClean="0"/>
              <a:t>Not restricted to (one) regular trademark or logo.</a:t>
            </a:r>
          </a:p>
          <a:p>
            <a:pPr marL="914400" lvl="1" indent="-447675"/>
            <a:r>
              <a:rPr lang="en-US" dirty="0"/>
              <a:t>Commercial product or logo limited to </a:t>
            </a:r>
            <a:r>
              <a:rPr lang="en-US" dirty="0" smtClean="0"/>
              <a:t>25 percent </a:t>
            </a:r>
            <a:r>
              <a:rPr lang="en-US" dirty="0"/>
              <a:t>of total </a:t>
            </a:r>
            <a:r>
              <a:rPr lang="en-US" dirty="0" smtClean="0"/>
              <a:t>activity.</a:t>
            </a:r>
            <a:endParaRPr lang="en-US" dirty="0"/>
          </a:p>
          <a:p>
            <a:pPr marL="914400" lvl="1" indent="-447675"/>
            <a:r>
              <a:rPr lang="en-US" dirty="0" smtClean="0"/>
              <a:t>May not directly encourage the use of the commercial product.</a:t>
            </a:r>
          </a:p>
          <a:p>
            <a:pPr marL="1381125" lvl="2" indent="-466725"/>
            <a:r>
              <a:rPr lang="en-US" dirty="0" smtClean="0"/>
              <a:t>(e.g., drink this product).</a:t>
            </a:r>
          </a:p>
          <a:p>
            <a:pPr marL="914400" lvl="1" indent="-447675"/>
            <a:r>
              <a:rPr lang="en-US" dirty="0"/>
              <a:t>Must explain the </a:t>
            </a:r>
            <a:r>
              <a:rPr lang="en-US" dirty="0" smtClean="0"/>
              <a:t>"commercial entity" affiliation.</a:t>
            </a:r>
            <a:endParaRPr lang="en-US" dirty="0"/>
          </a:p>
          <a:p>
            <a:pPr marL="1381125" lvl="2" indent="-466725"/>
            <a:r>
              <a:rPr lang="en-US" dirty="0" smtClean="0"/>
              <a:t>(e.g</a:t>
            </a:r>
            <a:r>
              <a:rPr lang="en-US" dirty="0"/>
              <a:t>., </a:t>
            </a:r>
            <a:r>
              <a:rPr lang="en-US" dirty="0" smtClean="0"/>
              <a:t>official </a:t>
            </a:r>
            <a:r>
              <a:rPr lang="en-US" dirty="0"/>
              <a:t>sponsor of the institution or </a:t>
            </a:r>
            <a:r>
              <a:rPr lang="en-US" dirty="0" smtClean="0"/>
              <a:t>event).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85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/>
              <a:t>Institutional, Charitable, Education or Nonprofit Promotions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752600"/>
            <a:ext cx="8503920" cy="4572000"/>
          </a:xfrm>
        </p:spPr>
        <p:txBody>
          <a:bodyPr/>
          <a:lstStyle/>
          <a:p>
            <a:pPr marL="466725" indent="-466725"/>
            <a:r>
              <a:rPr lang="en-US" dirty="0"/>
              <a:t>SA may not miss class.</a:t>
            </a:r>
          </a:p>
          <a:p>
            <a:pPr marL="466725" indent="-466725"/>
            <a:r>
              <a:rPr lang="en-US" dirty="0"/>
              <a:t>All moneys go directly to institution, conference or other permissible entity.</a:t>
            </a:r>
          </a:p>
          <a:p>
            <a:pPr marL="466725" indent="-466725"/>
            <a:r>
              <a:rPr lang="en-US" dirty="0"/>
              <a:t>SA may accept actual and necessary expenses.</a:t>
            </a:r>
          </a:p>
          <a:p>
            <a:pPr marL="466725" indent="-466725"/>
            <a:r>
              <a:rPr lang="en-US" dirty="0"/>
              <a:t>Name, picture or appearance may not be used to promote commercial ventures of nonprofit agency.</a:t>
            </a:r>
          </a:p>
          <a:p>
            <a:pPr marL="466725" indent="-466725"/>
            <a:r>
              <a:rPr lang="en-US" dirty="0"/>
              <a:t>SA and authorized representative of permissible entity must sign statement ensuring proper use of likeness or appearance.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37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/>
              <a:t>Institutional, Charitable, Education or Nonprofit Promotions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752600"/>
            <a:ext cx="8503920" cy="4572000"/>
          </a:xfrm>
        </p:spPr>
        <p:txBody>
          <a:bodyPr>
            <a:normAutofit/>
          </a:bodyPr>
          <a:lstStyle/>
          <a:p>
            <a:pPr marL="466725" indent="-466725"/>
            <a:r>
              <a:rPr lang="en-US" dirty="0"/>
              <a:t>Restrictions on the sale of commercial items.</a:t>
            </a:r>
          </a:p>
          <a:p>
            <a:endParaRPr lang="en-US" dirty="0"/>
          </a:p>
          <a:p>
            <a:pPr marL="914400" lvl="1" indent="-447675"/>
            <a:r>
              <a:rPr lang="en-US" dirty="0"/>
              <a:t>Noninformational items that include a single SA may not be sold.</a:t>
            </a:r>
          </a:p>
          <a:p>
            <a:endParaRPr lang="en-US" dirty="0"/>
          </a:p>
          <a:p>
            <a:pPr marL="914400" lvl="1" indent="-447675"/>
            <a:r>
              <a:rPr lang="en-US" dirty="0"/>
              <a:t>Noninformational items that include multiple SAs may be sold.</a:t>
            </a:r>
          </a:p>
          <a:p>
            <a:endParaRPr lang="en-US" dirty="0"/>
          </a:p>
          <a:p>
            <a:pPr marL="1381125" lvl="2" indent="-466725"/>
            <a:r>
              <a:rPr lang="en-US" dirty="0"/>
              <a:t>Institutionally controlled outlets or outlets controlled by other permissible entity.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4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228600" y="3200400"/>
            <a:ext cx="8534400" cy="758952"/>
          </a:xfrm>
        </p:spPr>
        <p:txBody>
          <a:bodyPr/>
          <a:lstStyle/>
          <a:p>
            <a:r>
              <a:rPr lang="en-US" dirty="0" smtClean="0"/>
              <a:t>Bylaw 12.1 – General Regulations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72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76400"/>
            <a:ext cx="8503920" cy="4572000"/>
          </a:xfrm>
        </p:spPr>
        <p:txBody>
          <a:bodyPr>
            <a:normAutofit/>
          </a:bodyPr>
          <a:lstStyle/>
          <a:p>
            <a:pPr marL="466725" indent="-466725"/>
            <a:r>
              <a:rPr lang="en-US" dirty="0" smtClean="0"/>
              <a:t>Western State University is holding its annual Basketball Gala.</a:t>
            </a:r>
          </a:p>
          <a:p>
            <a:pPr marL="466725" indent="-466725"/>
            <a:r>
              <a:rPr lang="en-US" dirty="0" smtClean="0"/>
              <a:t>Basketball </a:t>
            </a:r>
            <a:r>
              <a:rPr lang="en-US" dirty="0"/>
              <a:t>team </a:t>
            </a:r>
            <a:r>
              <a:rPr lang="en-US" dirty="0" smtClean="0"/>
              <a:t>would like to raffle </a:t>
            </a:r>
            <a:r>
              <a:rPr lang="en-US" dirty="0"/>
              <a:t>a team basketball signed by all members of the team as a fundraising </a:t>
            </a:r>
            <a:r>
              <a:rPr lang="en-US" dirty="0" smtClean="0"/>
              <a:t>gift.</a:t>
            </a:r>
          </a:p>
          <a:p>
            <a:pPr marL="466725" indent="-466725"/>
            <a:r>
              <a:rPr lang="en-US" dirty="0" smtClean="0"/>
              <a:t>No </a:t>
            </a:r>
            <a:r>
              <a:rPr lang="en-US" dirty="0"/>
              <a:t>individual names will appear on the ball. </a:t>
            </a:r>
            <a:endParaRPr lang="en-US" dirty="0" smtClean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1720850" indent="-1720850">
              <a:buNone/>
            </a:pPr>
            <a:r>
              <a:rPr lang="en-US" u="sng" dirty="0" smtClean="0"/>
              <a:t>Question</a:t>
            </a:r>
            <a:r>
              <a:rPr lang="en-US" dirty="0" smtClean="0"/>
              <a:t>:   Is this activity permissible?</a:t>
            </a:r>
          </a:p>
          <a:p>
            <a:pPr marL="0" indent="0">
              <a:buNone/>
            </a:pPr>
            <a:endParaRPr lang="en-US" sz="1400" dirty="0" smtClean="0"/>
          </a:p>
          <a:p>
            <a:pPr marL="1720850" indent="-1720850">
              <a:buNone/>
            </a:pPr>
            <a:r>
              <a:rPr lang="en-US" u="sng" dirty="0" smtClean="0"/>
              <a:t>Answer</a:t>
            </a:r>
            <a:r>
              <a:rPr lang="en-US" dirty="0" smtClean="0"/>
              <a:t>:     Yes.  Provided Bylaw 12.5.1.1 is satisfied.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82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Commercial Advertisements and Promotions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76400"/>
            <a:ext cx="8503920" cy="4572000"/>
          </a:xfrm>
        </p:spPr>
        <p:txBody>
          <a:bodyPr>
            <a:normAutofit lnSpcReduction="10000"/>
          </a:bodyPr>
          <a:lstStyle/>
          <a:p>
            <a:pPr marL="466725" indent="-466725"/>
            <a:r>
              <a:rPr lang="en-US" dirty="0"/>
              <a:t>After becoming </a:t>
            </a:r>
            <a:r>
              <a:rPr lang="en-US" dirty="0" smtClean="0"/>
              <a:t>an NCAA </a:t>
            </a:r>
            <a:r>
              <a:rPr lang="en-US" dirty="0"/>
              <a:t>SA, an individual shall not be eligible for participation in intercollegiate athletics if: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914400" lvl="1" indent="-447675"/>
            <a:r>
              <a:rPr lang="en-US" dirty="0"/>
              <a:t>Accepts any remuneration for or permits the use of his or her name or picture to promote directly the sale or use of a commercial product or service; or</a:t>
            </a:r>
          </a:p>
          <a:p>
            <a:pPr lvl="1"/>
            <a:endParaRPr lang="en-US" dirty="0" smtClean="0"/>
          </a:p>
          <a:p>
            <a:pPr marL="914400" lvl="1" indent="-447675"/>
            <a:r>
              <a:rPr lang="en-US" dirty="0" smtClean="0"/>
              <a:t>Receives </a:t>
            </a:r>
            <a:r>
              <a:rPr lang="en-US" dirty="0"/>
              <a:t>remuneration for endorsing a commercial product or service through the </a:t>
            </a:r>
            <a:r>
              <a:rPr lang="en-US" dirty="0" smtClean="0"/>
              <a:t>individual's </a:t>
            </a:r>
            <a:r>
              <a:rPr lang="en-US" dirty="0"/>
              <a:t>use.</a:t>
            </a:r>
          </a:p>
          <a:p>
            <a:pPr marL="274320" lvl="1" indent="0" algn="r">
              <a:buNone/>
            </a:pPr>
            <a:endParaRPr lang="en-US" dirty="0" smtClean="0"/>
          </a:p>
          <a:p>
            <a:pPr marL="274320" lvl="1" indent="0" algn="r">
              <a:buNone/>
            </a:pPr>
            <a:r>
              <a:rPr lang="en-US" i="1" dirty="0" smtClean="0"/>
              <a:t>Bylaw 12.5.2.1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87581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76400"/>
            <a:ext cx="8503920" cy="4572000"/>
          </a:xfrm>
        </p:spPr>
        <p:txBody>
          <a:bodyPr>
            <a:normAutofit fontScale="92500" lnSpcReduction="10000"/>
          </a:bodyPr>
          <a:lstStyle/>
          <a:p>
            <a:pPr marL="466725" indent="-466725"/>
            <a:r>
              <a:rPr lang="en-US" dirty="0" smtClean="0"/>
              <a:t>Ricky Roe is Western State's star power forward.</a:t>
            </a:r>
          </a:p>
          <a:p>
            <a:pPr marL="466725" indent="-466725"/>
            <a:r>
              <a:rPr lang="en-US" dirty="0" smtClean="0"/>
              <a:t>Ricky is from a small farming family in rural Ohio.</a:t>
            </a:r>
          </a:p>
          <a:p>
            <a:pPr marL="466725" indent="-466725"/>
            <a:r>
              <a:rPr lang="en-US" dirty="0" smtClean="0"/>
              <a:t>John Deere would like for Ricky to appear in a series of commercials highlight its new line of tractors.</a:t>
            </a:r>
          </a:p>
          <a:p>
            <a:pPr marL="466725" indent="-466725"/>
            <a:r>
              <a:rPr lang="en-US" dirty="0" smtClean="0"/>
              <a:t>Ricky was selected because of his family's connection to John Deere and athletics was not considered.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u="sng" dirty="0" smtClean="0"/>
              <a:t>Question</a:t>
            </a:r>
            <a:r>
              <a:rPr lang="en-US" dirty="0" smtClean="0"/>
              <a:t>:   Is it permissible for Ricky to promote John </a:t>
            </a:r>
          </a:p>
          <a:p>
            <a:pPr marL="1595438" indent="-1595438">
              <a:buNone/>
            </a:pPr>
            <a:r>
              <a:rPr lang="en-US" dirty="0"/>
              <a:t>	</a:t>
            </a:r>
            <a:r>
              <a:rPr lang="en-US" dirty="0" smtClean="0"/>
              <a:t>Deere?</a:t>
            </a:r>
          </a:p>
          <a:p>
            <a:pPr marL="1595438" indent="-1595438">
              <a:buNone/>
            </a:pPr>
            <a:r>
              <a:rPr lang="en-US" u="sng" dirty="0" smtClean="0"/>
              <a:t>Answer</a:t>
            </a:r>
            <a:r>
              <a:rPr lang="en-US" dirty="0" smtClean="0"/>
              <a:t>:      No.  After becoming a SA it is not permissible to promote a commercial product.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16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76400"/>
            <a:ext cx="8503920" cy="4572000"/>
          </a:xfrm>
        </p:spPr>
        <p:txBody>
          <a:bodyPr>
            <a:normAutofit/>
          </a:bodyPr>
          <a:lstStyle/>
          <a:p>
            <a:pPr marL="466725" indent="-466725"/>
            <a:r>
              <a:rPr lang="en-US" dirty="0"/>
              <a:t>During playing season.</a:t>
            </a:r>
          </a:p>
          <a:p>
            <a:pPr marL="914400" lvl="1" indent="-447675"/>
            <a:r>
              <a:rPr lang="en-US" dirty="0"/>
              <a:t>Radio, television programs, writing projects.</a:t>
            </a:r>
          </a:p>
          <a:p>
            <a:pPr marL="914400" lvl="1" indent="-447675"/>
            <a:r>
              <a:rPr lang="en-US" dirty="0"/>
              <a:t>May receive expenses.</a:t>
            </a:r>
          </a:p>
          <a:p>
            <a:pPr marL="914400" lvl="1" indent="-447675"/>
            <a:r>
              <a:rPr lang="en-US" dirty="0"/>
              <a:t>No missed class time.</a:t>
            </a:r>
          </a:p>
          <a:p>
            <a:endParaRPr lang="en-US" dirty="0" smtClean="0"/>
          </a:p>
          <a:p>
            <a:pPr marL="520700" indent="-520700"/>
            <a:r>
              <a:rPr lang="en-US" dirty="0" smtClean="0"/>
              <a:t>Outside </a:t>
            </a:r>
            <a:r>
              <a:rPr lang="en-US" dirty="0"/>
              <a:t>playing season.</a:t>
            </a:r>
          </a:p>
          <a:p>
            <a:pPr marL="914400" lvl="1" indent="-447675"/>
            <a:r>
              <a:rPr lang="en-US" dirty="0"/>
              <a:t>All media activities.</a:t>
            </a:r>
          </a:p>
          <a:p>
            <a:pPr marL="914400" lvl="1" indent="-447675"/>
            <a:r>
              <a:rPr lang="en-US" dirty="0"/>
              <a:t>Must be academically eligible.</a:t>
            </a:r>
          </a:p>
          <a:p>
            <a:pPr marL="914400" lvl="1" indent="-447675"/>
            <a:r>
              <a:rPr lang="en-US" dirty="0"/>
              <a:t>May receive expenses.</a:t>
            </a:r>
          </a:p>
          <a:p>
            <a:pPr marL="0" indent="0" algn="r">
              <a:buNone/>
            </a:pPr>
            <a:endParaRPr lang="en-US" sz="1400" i="1" dirty="0" smtClean="0"/>
          </a:p>
          <a:p>
            <a:pPr marL="0" indent="0" algn="r">
              <a:buNone/>
            </a:pPr>
            <a:r>
              <a:rPr lang="en-US" sz="2000" i="1" dirty="0" smtClean="0"/>
              <a:t>Bylaw </a:t>
            </a:r>
            <a:r>
              <a:rPr lang="en-US" sz="2000" i="1" dirty="0"/>
              <a:t>12.5.3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68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76400"/>
            <a:ext cx="8503920" cy="4572000"/>
          </a:xfrm>
        </p:spPr>
        <p:txBody>
          <a:bodyPr>
            <a:normAutofit fontScale="85000" lnSpcReduction="20000"/>
          </a:bodyPr>
          <a:lstStyle/>
          <a:p>
            <a:pPr marL="466725" indent="-466725"/>
            <a:r>
              <a:rPr lang="en-US" dirty="0" smtClean="0"/>
              <a:t>Neon Bordeaux is a current basketball SA at Western State.</a:t>
            </a:r>
          </a:p>
          <a:p>
            <a:pPr marL="466725" indent="-466725"/>
            <a:r>
              <a:rPr lang="en-US" dirty="0" smtClean="0"/>
              <a:t>Neon was recently selected as finalist for the National Player of the Year Award.</a:t>
            </a:r>
          </a:p>
          <a:p>
            <a:pPr marL="466725" indent="-466725"/>
            <a:r>
              <a:rPr lang="en-US" dirty="0" smtClean="0"/>
              <a:t>A local radio station, WJLV, would like to interview Neon about the nomination.</a:t>
            </a:r>
          </a:p>
          <a:p>
            <a:pPr marL="0" indent="0">
              <a:buNone/>
            </a:pPr>
            <a:endParaRPr lang="en-US" sz="3300" dirty="0"/>
          </a:p>
          <a:p>
            <a:pPr marL="1487488" indent="-1487488">
              <a:buNone/>
            </a:pPr>
            <a:r>
              <a:rPr lang="en-US" u="sng" dirty="0" smtClean="0"/>
              <a:t>Question</a:t>
            </a:r>
            <a:r>
              <a:rPr lang="en-US" dirty="0" smtClean="0"/>
              <a:t>:	Is it permissible for WJLV to interview Neon?</a:t>
            </a:r>
          </a:p>
          <a:p>
            <a:pPr marL="1487488" indent="-1487488">
              <a:buNone/>
            </a:pPr>
            <a:r>
              <a:rPr lang="en-US" u="sng" dirty="0" smtClean="0"/>
              <a:t>Answer</a:t>
            </a:r>
            <a:r>
              <a:rPr lang="en-US" dirty="0" smtClean="0"/>
              <a:t>:	Yes; provided Bylaw 12.5.3 is met.</a:t>
            </a:r>
          </a:p>
          <a:p>
            <a:pPr marL="1487488" indent="-1487488">
              <a:buNone/>
            </a:pPr>
            <a:endParaRPr lang="en-US" dirty="0" smtClean="0"/>
          </a:p>
          <a:p>
            <a:pPr marL="1487488" indent="-1487488">
              <a:buNone/>
            </a:pPr>
            <a:r>
              <a:rPr lang="en-US" u="sng" dirty="0" smtClean="0"/>
              <a:t>Question</a:t>
            </a:r>
            <a:r>
              <a:rPr lang="en-US" dirty="0" smtClean="0"/>
              <a:t>: 	Can WJLV provide Neon with a meal and </a:t>
            </a:r>
          </a:p>
          <a:p>
            <a:pPr marL="1487488" indent="-1487488">
              <a:buNone/>
            </a:pPr>
            <a:r>
              <a:rPr lang="en-US" dirty="0"/>
              <a:t>	</a:t>
            </a:r>
            <a:r>
              <a:rPr lang="en-US" dirty="0" smtClean="0"/>
              <a:t>transportation to participate in the interview?</a:t>
            </a:r>
          </a:p>
          <a:p>
            <a:pPr marL="1487488" indent="-1487488">
              <a:buNone/>
            </a:pPr>
            <a:r>
              <a:rPr lang="en-US" u="sng" dirty="0" smtClean="0"/>
              <a:t>Answer</a:t>
            </a:r>
            <a:r>
              <a:rPr lang="en-US" dirty="0" smtClean="0"/>
              <a:t>: 	Yes; Neon may receive legitimate and normal expenses.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30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3048000"/>
            <a:ext cx="8534400" cy="758952"/>
          </a:xfrm>
        </p:spPr>
        <p:txBody>
          <a:bodyPr/>
          <a:lstStyle/>
          <a:p>
            <a:r>
              <a:rPr lang="en-US" dirty="0" smtClean="0"/>
              <a:t>Delayed Enrollment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87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Delayed Enrollment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752600"/>
            <a:ext cx="8503920" cy="4572000"/>
          </a:xfrm>
        </p:spPr>
        <p:txBody>
          <a:bodyPr>
            <a:normAutofit fontScale="92500" lnSpcReduction="20000"/>
          </a:bodyPr>
          <a:lstStyle/>
          <a:p>
            <a:pPr marL="466725" indent="-466725"/>
            <a:r>
              <a:rPr lang="en-US" dirty="0" smtClean="0"/>
              <a:t>Sports Other Than Tennis, Ice Hockey and Skiing</a:t>
            </a:r>
          </a:p>
          <a:p>
            <a:pPr marL="0" indent="0">
              <a:buNone/>
            </a:pPr>
            <a:endParaRPr lang="en-US" dirty="0" smtClean="0"/>
          </a:p>
          <a:p>
            <a:pPr marL="914400" lvl="1" indent="-447675"/>
            <a:r>
              <a:rPr lang="en-US" sz="2400" dirty="0" smtClean="0"/>
              <a:t>An </a:t>
            </a:r>
            <a:r>
              <a:rPr lang="en-US" sz="2400" dirty="0"/>
              <a:t>individual may compete in organized competition for </a:t>
            </a:r>
            <a:r>
              <a:rPr lang="en-US" sz="2400" dirty="0" smtClean="0"/>
              <a:t>a one-year period after </a:t>
            </a:r>
            <a:r>
              <a:rPr lang="en-US" sz="2400" dirty="0"/>
              <a:t>high school graduation</a:t>
            </a:r>
            <a:r>
              <a:rPr lang="en-US" sz="2400" dirty="0" smtClean="0"/>
              <a:t>.</a:t>
            </a:r>
          </a:p>
          <a:p>
            <a:pPr marL="1381125" lvl="2" indent="-466725"/>
            <a:r>
              <a:rPr lang="en-US" dirty="0" smtClean="0"/>
              <a:t>Graduation date determined by the first year of high school enrollment.</a:t>
            </a:r>
          </a:p>
          <a:p>
            <a:pPr marL="1381125" lvl="2" indent="-466725"/>
            <a:r>
              <a:rPr lang="en-US" dirty="0" smtClean="0"/>
              <a:t>One-year period extended to include next opportunity to enroll.</a:t>
            </a:r>
            <a:endParaRPr lang="en-US" dirty="0"/>
          </a:p>
          <a:p>
            <a:pPr lvl="1"/>
            <a:endParaRPr lang="en-US" dirty="0" smtClean="0"/>
          </a:p>
          <a:p>
            <a:pPr marL="914400" lvl="1" indent="-447675"/>
            <a:r>
              <a:rPr lang="en-US" sz="2400" dirty="0" smtClean="0"/>
              <a:t>Competition </a:t>
            </a:r>
            <a:r>
              <a:rPr lang="en-US" sz="2400" dirty="0"/>
              <a:t>beyond grace year result in legislative penalties:</a:t>
            </a:r>
          </a:p>
          <a:p>
            <a:pPr marL="1381125" lvl="2" indent="-466725"/>
            <a:r>
              <a:rPr lang="en-US" dirty="0"/>
              <a:t>Charged a season of </a:t>
            </a:r>
            <a:r>
              <a:rPr lang="en-US" dirty="0" smtClean="0"/>
              <a:t>eligibility for each calendar year; </a:t>
            </a:r>
            <a:r>
              <a:rPr lang="en-US" dirty="0"/>
              <a:t>and </a:t>
            </a:r>
          </a:p>
          <a:p>
            <a:pPr marL="1381125" lvl="2" indent="-466725"/>
            <a:r>
              <a:rPr lang="en-US" dirty="0"/>
              <a:t>Academic year in residence</a:t>
            </a:r>
            <a:r>
              <a:rPr lang="en-US" dirty="0" smtClean="0"/>
              <a:t>.</a:t>
            </a:r>
          </a:p>
          <a:p>
            <a:pPr marL="594360" lvl="2" indent="0">
              <a:buNone/>
            </a:pPr>
            <a:endParaRPr lang="en-US" dirty="0"/>
          </a:p>
          <a:p>
            <a:pPr marL="594360" lvl="2" indent="0" algn="r">
              <a:buNone/>
            </a:pPr>
            <a:r>
              <a:rPr lang="en-US" i="1" dirty="0" smtClean="0"/>
              <a:t>Bylaw 12.8.3.2.1</a:t>
            </a:r>
          </a:p>
        </p:txBody>
      </p:sp>
    </p:spTree>
    <p:extLst>
      <p:ext uri="{BB962C8B-B14F-4D97-AF65-F5344CB8AC3E}">
        <p14:creationId xmlns:p14="http://schemas.microsoft.com/office/powerpoint/2010/main" val="110299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76400"/>
            <a:ext cx="8503920" cy="4572000"/>
          </a:xfrm>
        </p:spPr>
        <p:txBody>
          <a:bodyPr>
            <a:normAutofit fontScale="92500"/>
          </a:bodyPr>
          <a:lstStyle/>
          <a:p>
            <a:pPr marL="466725" indent="-466725"/>
            <a:r>
              <a:rPr lang="en-US" dirty="0"/>
              <a:t>Butch McRae is a </a:t>
            </a:r>
            <a:r>
              <a:rPr lang="en-US" dirty="0" smtClean="0"/>
              <a:t>men's basketball PSA.</a:t>
            </a:r>
            <a:endParaRPr lang="en-US" dirty="0"/>
          </a:p>
          <a:p>
            <a:pPr marL="466725" indent="-466725"/>
            <a:r>
              <a:rPr lang="en-US" dirty="0" smtClean="0"/>
              <a:t>Butch graduated </a:t>
            </a:r>
            <a:r>
              <a:rPr lang="en-US" dirty="0"/>
              <a:t>high school in June </a:t>
            </a:r>
            <a:r>
              <a:rPr lang="en-US" dirty="0" smtClean="0"/>
              <a:t>2015.</a:t>
            </a:r>
          </a:p>
          <a:p>
            <a:pPr marL="466725" indent="-466725"/>
            <a:r>
              <a:rPr lang="en-US" dirty="0" smtClean="0"/>
              <a:t>Butch will attend Western State for  2016-17.</a:t>
            </a:r>
          </a:p>
          <a:p>
            <a:pPr marL="466725" indent="-466725"/>
            <a:r>
              <a:rPr lang="en-US" dirty="0" smtClean="0"/>
              <a:t>Blue Chips Allstar tournament takes place in February </a:t>
            </a:r>
            <a:r>
              <a:rPr lang="en-US" dirty="0" smtClean="0"/>
              <a:t>2016.</a:t>
            </a:r>
            <a:endParaRPr lang="en-US" dirty="0" smtClean="0"/>
          </a:p>
          <a:p>
            <a:endParaRPr lang="en-US" dirty="0"/>
          </a:p>
          <a:p>
            <a:pPr marL="1093788" indent="-1093788">
              <a:buNone/>
            </a:pPr>
            <a:r>
              <a:rPr lang="en-US" u="sng" dirty="0" smtClean="0"/>
              <a:t>Question</a:t>
            </a:r>
            <a:r>
              <a:rPr lang="en-US" dirty="0" smtClean="0"/>
              <a:t>:	Is it permissible for Butch to participate in </a:t>
            </a:r>
          </a:p>
          <a:p>
            <a:pPr marL="1093788" indent="-1093788">
              <a:buNone/>
            </a:pPr>
            <a:r>
              <a:rPr lang="en-US" dirty="0"/>
              <a:t>	</a:t>
            </a:r>
            <a:r>
              <a:rPr lang="en-US" dirty="0" smtClean="0"/>
              <a:t>	the </a:t>
            </a:r>
            <a:r>
              <a:rPr lang="en-US" dirty="0"/>
              <a:t>event without </a:t>
            </a:r>
            <a:r>
              <a:rPr lang="en-US" dirty="0" smtClean="0"/>
              <a:t>impacting </a:t>
            </a:r>
            <a:r>
              <a:rPr lang="en-US" dirty="0"/>
              <a:t>his eligibility? </a:t>
            </a:r>
            <a:endParaRPr lang="en-US" dirty="0" smtClean="0"/>
          </a:p>
          <a:p>
            <a:pPr marL="0" indent="0">
              <a:buNone/>
            </a:pPr>
            <a:r>
              <a:rPr lang="en-US" u="sng" dirty="0" smtClean="0"/>
              <a:t>Answer</a:t>
            </a:r>
            <a:r>
              <a:rPr lang="en-US" dirty="0" smtClean="0"/>
              <a:t>: 	Yes.  Competition during the grace period will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not impact Butch's eligibility.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19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Delayed Enrollment - Tennis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828800"/>
            <a:ext cx="8503920" cy="4572000"/>
          </a:xfrm>
        </p:spPr>
        <p:txBody>
          <a:bodyPr/>
          <a:lstStyle/>
          <a:p>
            <a:pPr marL="466725" indent="-466725"/>
            <a:r>
              <a:rPr lang="en-US" sz="2400" dirty="0" smtClean="0"/>
              <a:t>An </a:t>
            </a:r>
            <a:r>
              <a:rPr lang="en-US" sz="2400" dirty="0"/>
              <a:t>individual may compete in organized competition for </a:t>
            </a:r>
            <a:r>
              <a:rPr lang="en-US" sz="2400" dirty="0" smtClean="0"/>
              <a:t>six months (or first opportunity to enroll after six months have elapsed) </a:t>
            </a:r>
            <a:r>
              <a:rPr lang="en-US" sz="2400" dirty="0"/>
              <a:t>after high school graduation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pPr marL="466725" indent="-466725"/>
            <a:r>
              <a:rPr lang="en-US" sz="2400" dirty="0" smtClean="0"/>
              <a:t>Competition beyond grace period result in legislative penalties:</a:t>
            </a:r>
          </a:p>
          <a:p>
            <a:pPr marL="914400" lvl="1" indent="-447675"/>
            <a:r>
              <a:rPr lang="en-US" dirty="0" smtClean="0"/>
              <a:t>Charged </a:t>
            </a:r>
            <a:r>
              <a:rPr lang="en-US" dirty="0"/>
              <a:t>a season of </a:t>
            </a:r>
            <a:r>
              <a:rPr lang="en-US" dirty="0" smtClean="0"/>
              <a:t>eligibility for each calendar year; </a:t>
            </a:r>
            <a:r>
              <a:rPr lang="en-US" dirty="0"/>
              <a:t>and </a:t>
            </a:r>
          </a:p>
          <a:p>
            <a:pPr marL="914400" lvl="1" indent="-447675"/>
            <a:r>
              <a:rPr lang="en-US" dirty="0"/>
              <a:t>Academic year in residence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 marL="274320" lvl="1" indent="0" algn="r">
              <a:buNone/>
            </a:pPr>
            <a:r>
              <a:rPr lang="en-US" i="1" dirty="0" smtClean="0"/>
              <a:t>Bylaw 12.8.3.2.2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25507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37448" cy="4572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John Walton wants to play men's tennis at Western State.</a:t>
            </a:r>
          </a:p>
          <a:p>
            <a:r>
              <a:rPr lang="en-US" dirty="0" smtClean="0"/>
              <a:t>John's expected graduation date is August 2015.</a:t>
            </a:r>
          </a:p>
          <a:p>
            <a:r>
              <a:rPr lang="en-US" dirty="0" smtClean="0"/>
              <a:t>John has been invited to represent his local club team in the Blue Chip Invitational in March 2016.</a:t>
            </a:r>
          </a:p>
          <a:p>
            <a:endParaRPr lang="en-US" dirty="0"/>
          </a:p>
          <a:p>
            <a:pPr marL="1720850" indent="-1720850">
              <a:buNone/>
            </a:pPr>
            <a:r>
              <a:rPr lang="en-US" u="sng" dirty="0" smtClean="0"/>
              <a:t>Question</a:t>
            </a:r>
            <a:r>
              <a:rPr lang="en-US" dirty="0" smtClean="0"/>
              <a:t>:	Is it permissible for John to participate in the event without impacting his tennis eligibility?</a:t>
            </a:r>
          </a:p>
          <a:p>
            <a:pPr marL="1720850" indent="-1720850">
              <a:buNone/>
            </a:pPr>
            <a:r>
              <a:rPr lang="en-US" u="sng" dirty="0" smtClean="0"/>
              <a:t>Answer</a:t>
            </a:r>
            <a:r>
              <a:rPr lang="en-US" dirty="0" smtClean="0"/>
              <a:t>: 	Yes. </a:t>
            </a:r>
          </a:p>
          <a:p>
            <a:pPr marL="2295525" lvl="1" indent="-574675"/>
            <a:r>
              <a:rPr lang="en-US" dirty="0" smtClean="0"/>
              <a:t>Competition is after his six-month grace period; but </a:t>
            </a:r>
          </a:p>
          <a:p>
            <a:pPr marL="2295525" lvl="1" indent="-574675"/>
            <a:r>
              <a:rPr lang="en-US" dirty="0" smtClean="0"/>
              <a:t>First opportunity to enroll after grace period is August 2016.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33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Regulations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4800" y="2057400"/>
            <a:ext cx="8503920" cy="4572000"/>
          </a:xfrm>
        </p:spPr>
        <p:txBody>
          <a:bodyPr/>
          <a:lstStyle/>
          <a:p>
            <a:pPr marL="457200" indent="-457200"/>
            <a:r>
              <a:rPr lang="en-US" sz="2800" dirty="0" smtClean="0"/>
              <a:t>Bylaw 12.1.1 – Certification of Amateur Status</a:t>
            </a:r>
          </a:p>
          <a:p>
            <a:pPr marL="0" indent="0">
              <a:buNone/>
            </a:pPr>
            <a:endParaRPr lang="en-US" sz="2800" dirty="0" smtClean="0"/>
          </a:p>
          <a:p>
            <a:pPr marL="457200" indent="-457200"/>
            <a:r>
              <a:rPr lang="en-US" sz="2800" dirty="0" smtClean="0"/>
              <a:t>Bylaw 12.1.2 – Amateur Status (“Pay for Play”)</a:t>
            </a:r>
          </a:p>
          <a:p>
            <a:pPr marL="914400" lvl="1" indent="-457200"/>
            <a:r>
              <a:rPr lang="en-US" dirty="0"/>
              <a:t>Prohibited forms of pay.</a:t>
            </a:r>
          </a:p>
          <a:p>
            <a:pPr marL="914400" lvl="1" indent="-457200"/>
            <a:r>
              <a:rPr lang="en-US" dirty="0"/>
              <a:t>Expenses, awards and benefits</a:t>
            </a:r>
            <a:r>
              <a:rPr lang="en-US" dirty="0" smtClean="0"/>
              <a:t>.</a:t>
            </a:r>
          </a:p>
          <a:p>
            <a:pPr marL="914400" lvl="1" indent="-457200"/>
            <a:endParaRPr lang="en-US" dirty="0"/>
          </a:p>
          <a:p>
            <a:pPr marL="457200" indent="-457200"/>
            <a:r>
              <a:rPr lang="en-US" sz="2800" dirty="0" smtClean="0"/>
              <a:t>Bylaw 12.1.3 – Amateur Status if Professional in Another Sport</a:t>
            </a:r>
          </a:p>
        </p:txBody>
      </p:sp>
    </p:spTree>
    <p:extLst>
      <p:ext uri="{BB962C8B-B14F-4D97-AF65-F5344CB8AC3E}">
        <p14:creationId xmlns:p14="http://schemas.microsoft.com/office/powerpoint/2010/main" val="26892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Matriculation After 20</a:t>
            </a:r>
            <a:r>
              <a:rPr lang="en-US" baseline="30000" dirty="0" smtClean="0"/>
              <a:t>th</a:t>
            </a:r>
            <a:r>
              <a:rPr lang="en-US" dirty="0" smtClean="0"/>
              <a:t> Birthday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466725" indent="-466725"/>
            <a:r>
              <a:rPr lang="en-US" dirty="0" smtClean="0"/>
              <a:t>Tennis only.</a:t>
            </a:r>
          </a:p>
          <a:p>
            <a:pPr marL="466725" indent="-466725"/>
            <a:r>
              <a:rPr lang="en-US" dirty="0" smtClean="0"/>
              <a:t>Only applies if PSA does not trigger Bylaw 12.8.3.2.2</a:t>
            </a:r>
          </a:p>
          <a:p>
            <a:pPr marL="466725" indent="-466725"/>
            <a:r>
              <a:rPr lang="en-US" dirty="0"/>
              <a:t>Participation in any organized </a:t>
            </a:r>
            <a:r>
              <a:rPr lang="en-US" dirty="0" smtClean="0"/>
              <a:t>competition </a:t>
            </a:r>
            <a:r>
              <a:rPr lang="en-US" dirty="0"/>
              <a:t>during each 12-month period after </a:t>
            </a:r>
            <a:r>
              <a:rPr lang="en-US" dirty="0" smtClean="0"/>
              <a:t>20th </a:t>
            </a:r>
            <a:r>
              <a:rPr lang="en-US" dirty="0"/>
              <a:t>birthday and prior to </a:t>
            </a:r>
            <a:r>
              <a:rPr lang="en-US" dirty="0" smtClean="0"/>
              <a:t>enrollment at certifying institution:</a:t>
            </a:r>
          </a:p>
          <a:p>
            <a:pPr marL="914400" lvl="1" indent="-447675"/>
            <a:r>
              <a:rPr lang="en-US" dirty="0"/>
              <a:t>Charged a season of eligibility for each calendar </a:t>
            </a:r>
            <a:r>
              <a:rPr lang="en-US" dirty="0" smtClean="0"/>
              <a:t>year.</a:t>
            </a:r>
            <a:endParaRPr lang="en-US" dirty="0"/>
          </a:p>
          <a:p>
            <a:pPr marL="1381125" lvl="2" indent="-466725"/>
            <a:r>
              <a:rPr lang="en-US" dirty="0" smtClean="0"/>
              <a:t>Includes participation at previous institutions.</a:t>
            </a:r>
            <a:endParaRPr lang="en-US" dirty="0"/>
          </a:p>
          <a:p>
            <a:pPr marL="914400" lvl="1" indent="-447675"/>
            <a:r>
              <a:rPr lang="en-US" dirty="0"/>
              <a:t>Academic year in </a:t>
            </a:r>
            <a:r>
              <a:rPr lang="en-US" dirty="0" smtClean="0"/>
              <a:t>residence.</a:t>
            </a:r>
          </a:p>
          <a:p>
            <a:pPr marL="1381125" lvl="2" indent="-466725"/>
            <a:r>
              <a:rPr lang="en-US" dirty="0" smtClean="0"/>
              <a:t>Exception:  24 hours of transferable degree credit.</a:t>
            </a:r>
          </a:p>
          <a:p>
            <a:pPr marL="1381125" lvl="2" indent="-466725"/>
            <a:endParaRPr lang="en-US" dirty="0" smtClean="0"/>
          </a:p>
          <a:p>
            <a:pPr marL="868680" lvl="3" indent="0" algn="r">
              <a:buNone/>
            </a:pPr>
            <a:r>
              <a:rPr lang="en-US" i="1" dirty="0" smtClean="0"/>
              <a:t>Bylaw 12.8.3.2.2.2</a:t>
            </a:r>
            <a:endParaRPr lang="en-US" i="1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5535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503920" cy="5559552"/>
          </a:xfrm>
        </p:spPr>
        <p:txBody>
          <a:bodyPr>
            <a:noAutofit/>
          </a:bodyPr>
          <a:lstStyle/>
          <a:p>
            <a:pPr marL="466725" indent="-466725"/>
            <a:r>
              <a:rPr lang="en-US" sz="2400" dirty="0" smtClean="0"/>
              <a:t>Phil Jackson graduated high school on June 19, 2015.</a:t>
            </a:r>
          </a:p>
          <a:p>
            <a:pPr marL="466725" indent="-466725"/>
            <a:r>
              <a:rPr lang="en-US" sz="2400" dirty="0" smtClean="0"/>
              <a:t>Phil's 20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birthday is July 27, 2015.</a:t>
            </a:r>
          </a:p>
          <a:p>
            <a:pPr marL="466725" indent="-466725"/>
            <a:r>
              <a:rPr lang="en-US" sz="2400" dirty="0" smtClean="0"/>
              <a:t>Phil enrolled at a two-year college for 2015 fall and will compete for the institution.</a:t>
            </a:r>
          </a:p>
          <a:p>
            <a:pPr marL="466725" indent="-466725"/>
            <a:r>
              <a:rPr lang="en-US" sz="2400" dirty="0" smtClean="0"/>
              <a:t>Phil would like to participate in the Happy Holiday tournament September 5-7, 2015.</a:t>
            </a:r>
          </a:p>
          <a:p>
            <a:endParaRPr lang="en-US" sz="1400" dirty="0"/>
          </a:p>
          <a:p>
            <a:pPr marL="1720850" indent="-1720850">
              <a:buNone/>
            </a:pPr>
            <a:r>
              <a:rPr lang="en-US" sz="2400" u="sng" dirty="0" smtClean="0"/>
              <a:t>Question</a:t>
            </a:r>
            <a:r>
              <a:rPr lang="en-US" sz="2400" dirty="0" smtClean="0"/>
              <a:t>: 	If Phil competes for the two-year and participates in the tournament, how will it impact his eligibility?</a:t>
            </a:r>
          </a:p>
          <a:p>
            <a:pPr marL="1720850" indent="-1720850">
              <a:spcBef>
                <a:spcPts val="0"/>
              </a:spcBef>
              <a:buNone/>
            </a:pPr>
            <a:r>
              <a:rPr lang="en-US" sz="2400" u="sng" dirty="0" smtClean="0"/>
              <a:t>Answer</a:t>
            </a:r>
            <a:r>
              <a:rPr lang="en-US" sz="2400" dirty="0" smtClean="0"/>
              <a:t>: 	Competition after 20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birthday so rule is </a:t>
            </a:r>
          </a:p>
          <a:p>
            <a:pPr marL="1720850" indent="-1720850">
              <a:spcBef>
                <a:spcPts val="0"/>
              </a:spcBef>
              <a:buNone/>
            </a:pPr>
            <a:r>
              <a:rPr lang="en-US" sz="2400" dirty="0"/>
              <a:t>	</a:t>
            </a:r>
            <a:r>
              <a:rPr lang="en-US" sz="2400" dirty="0" smtClean="0"/>
              <a:t>triggered; however, Phil would only be charged </a:t>
            </a:r>
          </a:p>
          <a:p>
            <a:pPr marL="1720850" indent="-1720850">
              <a:spcBef>
                <a:spcPts val="0"/>
              </a:spcBef>
              <a:buNone/>
            </a:pPr>
            <a:r>
              <a:rPr lang="en-US" sz="2400" dirty="0"/>
              <a:t>	</a:t>
            </a:r>
            <a:r>
              <a:rPr lang="en-US" sz="2400" dirty="0" smtClean="0"/>
              <a:t>one season.</a:t>
            </a:r>
          </a:p>
        </p:txBody>
      </p:sp>
    </p:spTree>
    <p:extLst>
      <p:ext uri="{BB962C8B-B14F-4D97-AF65-F5344CB8AC3E}">
        <p14:creationId xmlns:p14="http://schemas.microsoft.com/office/powerpoint/2010/main" val="231240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Participation After 21</a:t>
            </a:r>
            <a:r>
              <a:rPr lang="en-US" baseline="30000" dirty="0" smtClean="0"/>
              <a:t>st</a:t>
            </a:r>
            <a:r>
              <a:rPr lang="en-US" dirty="0" smtClean="0"/>
              <a:t> Birthday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76400"/>
            <a:ext cx="8503920" cy="4572000"/>
          </a:xfrm>
        </p:spPr>
        <p:txBody>
          <a:bodyPr/>
          <a:lstStyle/>
          <a:p>
            <a:pPr marL="466725" indent="-466725"/>
            <a:r>
              <a:rPr lang="en-US" dirty="0" smtClean="0"/>
              <a:t>Men's </a:t>
            </a:r>
            <a:r>
              <a:rPr lang="en-US" dirty="0"/>
              <a:t>ice hockey and skiing only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466725" indent="-466725"/>
            <a:r>
              <a:rPr lang="en-US" dirty="0"/>
              <a:t>Participation in any organized sports competition during each 12-month period after a </a:t>
            </a:r>
            <a:r>
              <a:rPr lang="en-US" dirty="0" smtClean="0"/>
              <a:t>prospect's </a:t>
            </a:r>
            <a:r>
              <a:rPr lang="en-US" dirty="0"/>
              <a:t>21st birthday and prior to initial full-time enrollment:</a:t>
            </a:r>
          </a:p>
          <a:p>
            <a:pPr marL="914400" lvl="1" indent="-447675"/>
            <a:r>
              <a:rPr lang="en-US" dirty="0"/>
              <a:t>One year of varsity competition in that sport</a:t>
            </a:r>
            <a:r>
              <a:rPr lang="en-US" dirty="0" smtClean="0"/>
              <a:t>.</a:t>
            </a:r>
          </a:p>
          <a:p>
            <a:pPr marL="466725" lvl="1" indent="0">
              <a:buNone/>
            </a:pPr>
            <a:endParaRPr lang="en-US" dirty="0"/>
          </a:p>
          <a:p>
            <a:pPr marL="466725" indent="-466725"/>
            <a:r>
              <a:rPr lang="en-US" dirty="0" smtClean="0"/>
              <a:t>Competition during U.S. armed services exempted.</a:t>
            </a:r>
          </a:p>
          <a:p>
            <a:endParaRPr lang="en-US" dirty="0"/>
          </a:p>
          <a:p>
            <a:pPr marL="0" indent="0" algn="r">
              <a:buNone/>
            </a:pPr>
            <a:r>
              <a:rPr lang="en-US" sz="2000" i="1" dirty="0" smtClean="0"/>
              <a:t>Bylaw 12.8.3.5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279564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 No.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76400"/>
            <a:ext cx="8503920" cy="4572000"/>
          </a:xfrm>
        </p:spPr>
        <p:txBody>
          <a:bodyPr>
            <a:normAutofit fontScale="92500" lnSpcReduction="20000"/>
          </a:bodyPr>
          <a:lstStyle/>
          <a:p>
            <a:pPr marL="466725" indent="-466725"/>
            <a:r>
              <a:rPr lang="en-US" dirty="0" smtClean="0"/>
              <a:t>Joe Smith is a men's skiing PSA.</a:t>
            </a:r>
          </a:p>
          <a:p>
            <a:pPr marL="466725" indent="-466725"/>
            <a:r>
              <a:rPr lang="en-US" dirty="0" smtClean="0"/>
              <a:t>Joe graduated high school in June 2015.</a:t>
            </a:r>
          </a:p>
          <a:p>
            <a:pPr marL="466725" indent="-466725"/>
            <a:r>
              <a:rPr lang="en-US" dirty="0" smtClean="0"/>
              <a:t>Joe's 21st birthday is July 27, 2015.</a:t>
            </a:r>
          </a:p>
          <a:p>
            <a:pPr marL="466725" indent="-466725"/>
            <a:r>
              <a:rPr lang="en-US" dirty="0" smtClean="0"/>
              <a:t>Joe will enroll at Western State for </a:t>
            </a:r>
            <a:r>
              <a:rPr lang="en-US" dirty="0" smtClean="0"/>
              <a:t>2016 </a:t>
            </a:r>
            <a:r>
              <a:rPr lang="en-US" dirty="0" smtClean="0"/>
              <a:t>spring.</a:t>
            </a:r>
          </a:p>
          <a:p>
            <a:pPr marL="466725" indent="-466725"/>
            <a:r>
              <a:rPr lang="en-US" dirty="0" smtClean="0"/>
              <a:t>Joe would like to ski in the World Alpine Championships January 1, 2016.</a:t>
            </a:r>
          </a:p>
          <a:p>
            <a:endParaRPr lang="en-US" dirty="0"/>
          </a:p>
          <a:p>
            <a:pPr marL="1720850" indent="-1720850">
              <a:buNone/>
            </a:pPr>
            <a:r>
              <a:rPr lang="en-US" u="sng" dirty="0" smtClean="0"/>
              <a:t>Question</a:t>
            </a:r>
            <a:r>
              <a:rPr lang="en-US" dirty="0" smtClean="0"/>
              <a:t>:	Can Smith ski in the event without impacting his eligibility?</a:t>
            </a:r>
          </a:p>
          <a:p>
            <a:pPr marL="1720850" indent="-1720850">
              <a:buNone/>
            </a:pPr>
            <a:r>
              <a:rPr lang="en-US" u="sng" dirty="0" smtClean="0"/>
              <a:t>Answer</a:t>
            </a:r>
            <a:r>
              <a:rPr lang="en-US" dirty="0" smtClean="0"/>
              <a:t>: 	No. </a:t>
            </a:r>
          </a:p>
          <a:p>
            <a:pPr marL="2295525" lvl="1" indent="-574675"/>
            <a:r>
              <a:rPr lang="en-US" dirty="0" smtClean="0"/>
              <a:t>No </a:t>
            </a:r>
            <a:r>
              <a:rPr lang="en-US" dirty="0"/>
              <a:t>grace period for 21st birthday </a:t>
            </a:r>
            <a:r>
              <a:rPr lang="en-US" dirty="0" smtClean="0"/>
              <a:t>legislation.</a:t>
            </a:r>
            <a:endParaRPr lang="en-US" dirty="0"/>
          </a:p>
          <a:p>
            <a:pPr marL="2295525" lvl="1" indent="-574675"/>
            <a:r>
              <a:rPr lang="en-US" dirty="0"/>
              <a:t>Competition is after 21st birthday.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8645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503920" cy="4572000"/>
          </a:xfrm>
        </p:spPr>
        <p:txBody>
          <a:bodyPr/>
          <a:lstStyle/>
          <a:p>
            <a:pPr marL="466725" indent="-466725"/>
            <a:r>
              <a:rPr lang="en-US" dirty="0"/>
              <a:t>General Regulations</a:t>
            </a:r>
          </a:p>
          <a:p>
            <a:endParaRPr lang="en-US" dirty="0"/>
          </a:p>
          <a:p>
            <a:pPr marL="466725" indent="-466725"/>
            <a:r>
              <a:rPr lang="en-US" dirty="0"/>
              <a:t>Involvement with Professional </a:t>
            </a:r>
            <a:r>
              <a:rPr lang="en-US" dirty="0" smtClean="0"/>
              <a:t>Teams/Agents</a:t>
            </a:r>
          </a:p>
          <a:p>
            <a:endParaRPr lang="en-US" dirty="0"/>
          </a:p>
          <a:p>
            <a:pPr marL="466725" indent="-466725"/>
            <a:r>
              <a:rPr lang="en-US" dirty="0" smtClean="0"/>
              <a:t>Student-Athlete Employment</a:t>
            </a:r>
            <a:endParaRPr lang="en-US" dirty="0"/>
          </a:p>
          <a:p>
            <a:endParaRPr lang="en-US" dirty="0"/>
          </a:p>
          <a:p>
            <a:pPr marL="466725" indent="-466725"/>
            <a:r>
              <a:rPr lang="en-US" dirty="0"/>
              <a:t>Promotional Activities</a:t>
            </a:r>
          </a:p>
          <a:p>
            <a:endParaRPr lang="en-US" dirty="0"/>
          </a:p>
          <a:p>
            <a:pPr marL="466725" indent="-466725"/>
            <a:r>
              <a:rPr lang="en-US" dirty="0"/>
              <a:t>Delayed Enrollment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8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pic>
        <p:nvPicPr>
          <p:cNvPr id="1026" name="Picture 2" descr="C:\Users\jvaughn\AppData\Local\Microsoft\Windows\Temporary Internet Files\Content.IE5\S8AHTVJC\Questionmark[1]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944" y="1527175"/>
            <a:ext cx="36576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453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381000"/>
            <a:ext cx="7772400" cy="17526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2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371600" y="3505200"/>
            <a:ext cx="6400800" cy="2514600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600" b="1" kern="1200" cap="all" spc="2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None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None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/>
              <a:t>Steve Clar</a:t>
            </a:r>
          </a:p>
          <a:p>
            <a:r>
              <a:rPr lang="en-US" sz="4000" dirty="0" smtClean="0"/>
              <a:t>Jerry Vaughn</a:t>
            </a:r>
          </a:p>
          <a:p>
            <a:endParaRPr lang="en-US" sz="4000" dirty="0"/>
          </a:p>
          <a:p>
            <a:pPr>
              <a:spcBef>
                <a:spcPts val="0"/>
              </a:spcBef>
            </a:pPr>
            <a:r>
              <a:rPr lang="en-US" sz="2400" dirty="0" smtClean="0"/>
              <a:t>T</a:t>
            </a:r>
            <a:r>
              <a:rPr lang="en-US" sz="2400" cap="none" dirty="0" smtClean="0"/>
              <a:t>hank you for attending</a:t>
            </a:r>
            <a:endParaRPr lang="en-US" sz="2400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Division I Amateurism </a:t>
            </a:r>
            <a:br>
              <a:rPr lang="en-US" dirty="0" smtClean="0"/>
            </a:br>
            <a:r>
              <a:rPr lang="en-US" dirty="0" smtClean="0"/>
              <a:t>and Eligibility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41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Regulations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Forms of Pay Impacting Amateur Status</a:t>
            </a:r>
            <a:endParaRPr lang="en-US" dirty="0" smtClean="0"/>
          </a:p>
          <a:p>
            <a:pPr marL="0" indent="0">
              <a:buNone/>
            </a:pPr>
            <a:endParaRPr lang="en-US" u="sng" dirty="0" smtClean="0"/>
          </a:p>
          <a:p>
            <a:pPr marL="457200" indent="-457200"/>
            <a:r>
              <a:rPr lang="en-US" dirty="0" smtClean="0"/>
              <a:t>Educational Expenses;</a:t>
            </a:r>
          </a:p>
          <a:p>
            <a:pPr marL="0" indent="0">
              <a:buNone/>
            </a:pPr>
            <a:endParaRPr lang="en-US" dirty="0" smtClean="0"/>
          </a:p>
          <a:p>
            <a:pPr marL="457200" indent="-457200"/>
            <a:r>
              <a:rPr lang="en-US" dirty="0" smtClean="0"/>
              <a:t>Competition Expenses;</a:t>
            </a:r>
          </a:p>
          <a:p>
            <a:pPr marL="0" indent="0">
              <a:buNone/>
            </a:pPr>
            <a:endParaRPr lang="en-US" dirty="0" smtClean="0"/>
          </a:p>
          <a:p>
            <a:pPr marL="457200" indent="-457200"/>
            <a:r>
              <a:rPr lang="en-US" dirty="0"/>
              <a:t>Training </a:t>
            </a:r>
            <a:r>
              <a:rPr lang="en-US" dirty="0" smtClean="0"/>
              <a:t>Expenses; and </a:t>
            </a:r>
          </a:p>
          <a:p>
            <a:pPr marL="0" indent="0">
              <a:buNone/>
            </a:pPr>
            <a:endParaRPr lang="en-US" dirty="0"/>
          </a:p>
          <a:p>
            <a:pPr marL="457200" indent="-457200"/>
            <a:r>
              <a:rPr lang="en-US" dirty="0" smtClean="0"/>
              <a:t>Preferential Treatment.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8679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Regulations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76400"/>
            <a:ext cx="850392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u="sng" dirty="0"/>
              <a:t>Forms of Pay Impacting Amateur </a:t>
            </a:r>
            <a:r>
              <a:rPr lang="en-US" u="sng" dirty="0" smtClean="0"/>
              <a:t>Status, cont</a:t>
            </a:r>
            <a:r>
              <a:rPr lang="en-US" dirty="0"/>
              <a:t>.</a:t>
            </a:r>
            <a:endParaRPr lang="en-US" dirty="0" smtClean="0"/>
          </a:p>
          <a:p>
            <a:pPr marL="0" indent="0">
              <a:buNone/>
            </a:pPr>
            <a:endParaRPr lang="en-US" sz="2400" u="sng" dirty="0" smtClean="0"/>
          </a:p>
          <a:p>
            <a:pPr marL="457200" indent="-457200"/>
            <a:r>
              <a:rPr lang="en-US" sz="2000" dirty="0" smtClean="0"/>
              <a:t>Pre-Enrollment Educational Expenses:</a:t>
            </a:r>
          </a:p>
          <a:p>
            <a:pPr marL="914400" lvl="1" indent="-457200"/>
            <a:r>
              <a:rPr lang="en-US" sz="2000" dirty="0"/>
              <a:t>May receive from any </a:t>
            </a:r>
            <a:r>
              <a:rPr lang="en-US" sz="2000" dirty="0" smtClean="0"/>
              <a:t>entity.</a:t>
            </a:r>
            <a:endParaRPr lang="en-US" sz="2000" dirty="0"/>
          </a:p>
          <a:p>
            <a:pPr marL="914400" lvl="1" indent="-457200"/>
            <a:r>
              <a:rPr lang="en-US" sz="2000" dirty="0"/>
              <a:t>Other than an agent, pro sports </a:t>
            </a:r>
            <a:r>
              <a:rPr lang="en-US" sz="2000" dirty="0" smtClean="0"/>
              <a:t>organization </a:t>
            </a:r>
            <a:r>
              <a:rPr lang="en-US" sz="2000" dirty="0"/>
              <a:t>or </a:t>
            </a:r>
            <a:r>
              <a:rPr lang="en-US" sz="2000" dirty="0" smtClean="0"/>
              <a:t>booster; and</a:t>
            </a:r>
            <a:endParaRPr lang="en-US" sz="2000" dirty="0"/>
          </a:p>
          <a:p>
            <a:pPr marL="914400" lvl="1" indent="-457200"/>
            <a:r>
              <a:rPr lang="en-US" sz="2000" dirty="0"/>
              <a:t>Payment must be made directly to the educational institution</a:t>
            </a:r>
            <a:r>
              <a:rPr lang="en-US" sz="2000" dirty="0" smtClean="0"/>
              <a:t>.</a:t>
            </a:r>
          </a:p>
          <a:p>
            <a:pPr lvl="1"/>
            <a:endParaRPr lang="en-US" sz="2000" dirty="0"/>
          </a:p>
          <a:p>
            <a:pPr marL="457200" indent="-457200"/>
            <a:r>
              <a:rPr lang="en-US" sz="2000" dirty="0" smtClean="0"/>
              <a:t>Post-Enrollment Educational Expenses:</a:t>
            </a:r>
          </a:p>
          <a:p>
            <a:pPr marL="914400" lvl="1" indent="-457200"/>
            <a:r>
              <a:rPr lang="en-US" sz="2000" dirty="0" smtClean="0"/>
              <a:t>Not permissible if based in any degree on athletics ability; and</a:t>
            </a:r>
          </a:p>
          <a:p>
            <a:pPr marL="914400" lvl="1" indent="-457200"/>
            <a:r>
              <a:rPr lang="en-US" sz="2000" dirty="0" smtClean="0"/>
              <a:t>Look to Bylaws 15.2.6.2 and 15.2.6.3 for assistance.</a:t>
            </a:r>
          </a:p>
          <a:p>
            <a:pPr lvl="1"/>
            <a:endParaRPr lang="en-US" dirty="0" smtClean="0"/>
          </a:p>
          <a:p>
            <a:pPr marL="274320" lvl="1" indent="0" algn="r">
              <a:buNone/>
            </a:pPr>
            <a:r>
              <a:rPr lang="en-US" sz="2000" i="1" dirty="0" smtClean="0"/>
              <a:t>Bylaws 12.1.2.1.3.1 and 12.1.2.1.3.2</a:t>
            </a:r>
          </a:p>
        </p:txBody>
      </p:sp>
    </p:spTree>
    <p:extLst>
      <p:ext uri="{BB962C8B-B14F-4D97-AF65-F5344CB8AC3E}">
        <p14:creationId xmlns:p14="http://schemas.microsoft.com/office/powerpoint/2010/main" val="243207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Regulations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76400"/>
            <a:ext cx="8503920" cy="4572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u="sng" dirty="0"/>
              <a:t>Forms of Pay Impacting Amateur </a:t>
            </a:r>
            <a:r>
              <a:rPr lang="en-US" u="sng" dirty="0" smtClean="0"/>
              <a:t>Status, cont</a:t>
            </a:r>
            <a:r>
              <a:rPr lang="en-US" dirty="0"/>
              <a:t>.</a:t>
            </a:r>
            <a:endParaRPr lang="en-US" u="sng" dirty="0" smtClean="0"/>
          </a:p>
          <a:p>
            <a:pPr marL="0" indent="0">
              <a:buNone/>
            </a:pPr>
            <a:endParaRPr lang="en-US" u="sng" dirty="0"/>
          </a:p>
          <a:p>
            <a:pPr marL="466725" indent="-466725"/>
            <a:r>
              <a:rPr lang="en-US" dirty="0" smtClean="0"/>
              <a:t>Competition Expenses:</a:t>
            </a:r>
          </a:p>
          <a:p>
            <a:pPr marL="914400" lvl="1" indent="-447675"/>
            <a:r>
              <a:rPr lang="en-US" dirty="0" smtClean="0"/>
              <a:t>May receive actual and necessary expenses for competition.</a:t>
            </a:r>
          </a:p>
          <a:p>
            <a:pPr marL="1381125" lvl="2" indent="-466725"/>
            <a:r>
              <a:rPr lang="en-US" dirty="0" smtClean="0"/>
              <a:t>Includes practice in direct preparation for competition.</a:t>
            </a:r>
          </a:p>
          <a:p>
            <a:pPr marL="914400" lvl="1" indent="-447675"/>
            <a:r>
              <a:rPr lang="en-US" dirty="0" smtClean="0"/>
              <a:t>Cannot come from an agent</a:t>
            </a:r>
            <a:r>
              <a:rPr lang="en-US" dirty="0"/>
              <a:t>, pro sports organization or </a:t>
            </a:r>
            <a:r>
              <a:rPr lang="en-US" dirty="0" smtClean="0"/>
              <a:t>booster;</a:t>
            </a:r>
          </a:p>
          <a:p>
            <a:pPr marL="914400" lvl="1" indent="-447675"/>
            <a:r>
              <a:rPr lang="en-US" dirty="0" smtClean="0"/>
              <a:t>Does not include training expenses; and</a:t>
            </a:r>
          </a:p>
          <a:p>
            <a:pPr marL="914400" lvl="1" indent="-447675"/>
            <a:r>
              <a:rPr lang="en-US" dirty="0" smtClean="0"/>
              <a:t>Used to be permitted only from the sponsor of an event or team in which the individual represented in competition.</a:t>
            </a:r>
          </a:p>
          <a:p>
            <a:pPr marL="914400" lvl="1" indent="-447675"/>
            <a:endParaRPr lang="en-US" dirty="0"/>
          </a:p>
          <a:p>
            <a:pPr marL="274320" lvl="1" indent="0" algn="r">
              <a:buNone/>
            </a:pPr>
            <a:r>
              <a:rPr lang="en-US" i="1" dirty="0" smtClean="0"/>
              <a:t>Bylaw 12.1.2.1.4.3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48657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Regulations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2057400"/>
            <a:ext cx="8534400" cy="3883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u="sng" dirty="0"/>
              <a:t>Official Interpretation </a:t>
            </a:r>
            <a:r>
              <a:rPr lang="en-US" sz="2600" u="sng" dirty="0" smtClean="0"/>
              <a:t> [Reference:  1/9/15, Item No. 4-a]</a:t>
            </a:r>
          </a:p>
          <a:p>
            <a:pPr marL="0" indent="0">
              <a:buNone/>
            </a:pPr>
            <a:endParaRPr lang="en-US" u="sng" dirty="0" smtClean="0"/>
          </a:p>
          <a:p>
            <a:pPr marL="0" indent="0">
              <a:buNone/>
            </a:pPr>
            <a:endParaRPr lang="en-US" sz="1200" u="sng" dirty="0" smtClean="0"/>
          </a:p>
          <a:p>
            <a:pPr marL="466725" indent="-466725"/>
            <a:r>
              <a:rPr lang="en-US" sz="2500" dirty="0"/>
              <a:t>A</a:t>
            </a:r>
            <a:r>
              <a:rPr lang="en-US" sz="2500" dirty="0" smtClean="0"/>
              <a:t>n </a:t>
            </a:r>
            <a:r>
              <a:rPr lang="en-US" sz="2500" dirty="0"/>
              <a:t>individual may receive actual and necessary expenses to attend an institutional camp or clinic from an outside sponsor (e.g., team, neighbor, business) </a:t>
            </a:r>
            <a:r>
              <a:rPr lang="en-US" sz="2500" dirty="0" smtClean="0"/>
              <a:t>, provided </a:t>
            </a:r>
            <a:r>
              <a:rPr lang="en-US" sz="2500" dirty="0"/>
              <a:t>the camp or clinic conducts organized competition in the </a:t>
            </a:r>
            <a:r>
              <a:rPr lang="en-US" sz="2500" dirty="0" smtClean="0"/>
              <a:t>sport.</a:t>
            </a:r>
            <a:endParaRPr lang="en-US" sz="25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06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Regulations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828800"/>
            <a:ext cx="8503920" cy="4572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u="sng" dirty="0"/>
              <a:t>Forms of Pay Impacting Amateur Status, </a:t>
            </a:r>
            <a:r>
              <a:rPr lang="en-US" u="sng" dirty="0" smtClean="0"/>
              <a:t>cont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u="sng" dirty="0"/>
          </a:p>
          <a:p>
            <a:pPr marL="466725" indent="-466725"/>
            <a:r>
              <a:rPr lang="en-US" dirty="0" smtClean="0"/>
              <a:t>Training Expenses:</a:t>
            </a:r>
          </a:p>
          <a:p>
            <a:pPr marL="466725" indent="-466725"/>
            <a:endParaRPr lang="en-US" dirty="0" smtClean="0"/>
          </a:p>
          <a:p>
            <a:pPr marL="914400" lvl="1" indent="-447675"/>
            <a:r>
              <a:rPr lang="en-US" sz="2600" dirty="0" smtClean="0"/>
              <a:t>May receive expenses for developmental training.</a:t>
            </a:r>
          </a:p>
          <a:p>
            <a:pPr marL="1381125" lvl="2" indent="-466725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600" dirty="0"/>
              <a:t>Includes coaching, facility use, equipment, apparel, room, board, etc</a:t>
            </a:r>
            <a:r>
              <a:rPr lang="en-US" sz="2600" dirty="0" smtClean="0"/>
              <a:t>.</a:t>
            </a:r>
          </a:p>
          <a:p>
            <a:pPr marL="860425" lvl="2" indent="0">
              <a:buClr>
                <a:schemeClr val="accent1"/>
              </a:buClr>
              <a:buSzPct val="85000"/>
              <a:buNone/>
            </a:pPr>
            <a:endParaRPr lang="en-US" sz="2600" dirty="0"/>
          </a:p>
          <a:p>
            <a:pPr marL="914400" lvl="1" indent="-447675"/>
            <a:r>
              <a:rPr lang="en-US" sz="2600" dirty="0" smtClean="0"/>
              <a:t>Must be approved and provided by the USOC, NGB or governmental entity.</a:t>
            </a:r>
          </a:p>
          <a:p>
            <a:endParaRPr lang="en-US" dirty="0" smtClean="0"/>
          </a:p>
          <a:p>
            <a:pPr marL="0" indent="0" algn="r">
              <a:buNone/>
            </a:pPr>
            <a:r>
              <a:rPr lang="en-US" sz="2000" i="1" dirty="0" smtClean="0"/>
              <a:t>Bylaw 12.1.2.4.7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427643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mmittee xmlns="8203a8d2-2ccf-4437-8480-e4e7da4321d9" xsi:nil="true"/>
    <Academic_x005f_x002F_Fiscal_x005f_x0020_Year xmlns="8203a8d2-2ccf-4437-8480-e4e7da4321d9">n/a</Academic_x005f_x002F_Fiscal_x005f_x0020_Year>
    <Document_x0020_Type xmlns="2a3058fb-e7d8-4bcd-83c9-2e38e3df2500" xsi:nil="true"/>
    <Division xmlns="8203a8d2-2ccf-4437-8480-e4e7da4321d9" xsi:nil="true"/>
    <Championship xmlns="8203a8d2-2ccf-4437-8480-e4e7da4321d9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.Core.5Year" ma:contentTypeID="0x010100F9F789DCBE2F8546844AAD72D1F17829010200FB61311DF971744FAE7A46A10C475AE7" ma:contentTypeVersion="5" ma:contentTypeDescription="" ma:contentTypeScope="" ma:versionID="fe1e70f0e008a5ffeb889d736ae9772f">
  <xsd:schema xmlns:xsd="http://www.w3.org/2001/XMLSchema" xmlns:xs="http://www.w3.org/2001/XMLSchema" xmlns:p="http://schemas.microsoft.com/office/2006/metadata/properties" xmlns:ns2="2a3058fb-e7d8-4bcd-83c9-2e38e3df2500" xmlns:ns3="8203a8d2-2ccf-4437-8480-e4e7da4321d9" targetNamespace="http://schemas.microsoft.com/office/2006/metadata/properties" ma:root="true" ma:fieldsID="717c0469d34852c81fede5250a38abdf" ns2:_="" ns3:_="">
    <xsd:import namespace="2a3058fb-e7d8-4bcd-83c9-2e38e3df2500"/>
    <xsd:import namespace="8203a8d2-2ccf-4437-8480-e4e7da4321d9"/>
    <xsd:element name="properties">
      <xsd:complexType>
        <xsd:sequence>
          <xsd:element name="documentManagement">
            <xsd:complexType>
              <xsd:all>
                <xsd:element ref="ns2:Document_x0020_Type" minOccurs="0"/>
                <xsd:element ref="ns3:Championship" minOccurs="0"/>
                <xsd:element ref="ns3:Division" minOccurs="0"/>
                <xsd:element ref="ns3:Committee" minOccurs="0"/>
                <xsd:element ref="ns3:Academic_x005f_x002F_Fiscal_x005f_x0020_Year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3058fb-e7d8-4bcd-83c9-2e38e3df2500" elementFormDefault="qualified">
    <xsd:import namespace="http://schemas.microsoft.com/office/2006/documentManagement/types"/>
    <xsd:import namespace="http://schemas.microsoft.com/office/infopath/2007/PartnerControls"/>
    <xsd:element name="Document_x0020_Type" ma:index="3" nillable="true" ma:displayName="Document Type" ma:list="{6337aed9-7485-44c6-a2cb-2d4bdfdcf954}" ma:internalName="Document_x0020_Type0" ma:readOnly="false" ma:showField="Title" ma:web="8203a8d2-2ccf-4437-8480-e4e7da4321d9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03a8d2-2ccf-4437-8480-e4e7da4321d9" elementFormDefault="qualified">
    <xsd:import namespace="http://schemas.microsoft.com/office/2006/documentManagement/types"/>
    <xsd:import namespace="http://schemas.microsoft.com/office/infopath/2007/PartnerControls"/>
    <xsd:element name="Championship" ma:index="4" nillable="true" ma:displayName="Championship" ma:list="{9f0c0c2f-65a3-4803-a250-88a2c6aa503b}" ma:internalName="Championship" ma:readOnly="false" ma:showField="Title" ma:web="8203a8d2-2ccf-4437-8480-e4e7da4321d9">
      <xsd:simpleType>
        <xsd:restriction base="dms:Lookup"/>
      </xsd:simpleType>
    </xsd:element>
    <xsd:element name="Division" ma:index="5" nillable="true" ma:displayName="Division" ma:list="{019add6d-0a23-4369-833b-7f9c3f6d7be9}" ma:internalName="Division" ma:readOnly="false" ma:showField="Title" ma:web="8203a8d2-2ccf-4437-8480-e4e7da4321d9">
      <xsd:simpleType>
        <xsd:restriction base="dms:Lookup"/>
      </xsd:simpleType>
    </xsd:element>
    <xsd:element name="Committee" ma:index="6" nillable="true" ma:displayName="Committee" ma:list="{92b80169-226d-41af-a280-46338252cbf7}" ma:internalName="Committee" ma:readOnly="false" ma:showField="Title" ma:web="8203a8d2-2ccf-4437-8480-e4e7da4321d9">
      <xsd:simpleType>
        <xsd:restriction base="dms:Lookup"/>
      </xsd:simpleType>
    </xsd:element>
    <xsd:element name="Academic_x005f_x002F_Fiscal_x005f_x0020_Year" ma:index="7" ma:displayName="Academic/Fiscal Year" ma:default="n/a" ma:format="Dropdown" ma:internalName="Academic_x002F_Fiscal_x0020_Year">
      <xsd:simpleType>
        <xsd:restriction base="dms:Choice">
          <xsd:enumeration value="n/a"/>
          <xsd:enumeration value="2005-06"/>
          <xsd:enumeration value="2006-07"/>
          <xsd:enumeration value="2007-08"/>
          <xsd:enumeration value="2008-09"/>
          <xsd:enumeration value="2009-10"/>
          <xsd:enumeration value="2010-11"/>
          <xsd:enumeration value="2011-12"/>
          <xsd:enumeration value="2012-13"/>
          <xsd:enumeration value="2013-14"/>
          <xsd:enumeration value="Other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2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E6D5AD7-6FFD-442E-AF77-47A178DB56F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C97B34C-96CE-4E19-942D-6BA05710D18A}">
  <ds:schemaRefs>
    <ds:schemaRef ds:uri="http://purl.org/dc/terms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8203a8d2-2ccf-4437-8480-e4e7da4321d9"/>
    <ds:schemaRef ds:uri="http://purl.org/dc/dcmitype/"/>
    <ds:schemaRef ds:uri="http://purl.org/dc/elements/1.1/"/>
    <ds:schemaRef ds:uri="http://schemas.microsoft.com/office/2006/metadata/properties"/>
    <ds:schemaRef ds:uri="http://schemas.microsoft.com/office/infopath/2007/PartnerControls"/>
    <ds:schemaRef ds:uri="2a3058fb-e7d8-4bcd-83c9-2e38e3df2500"/>
  </ds:schemaRefs>
</ds:datastoreItem>
</file>

<file path=customXml/itemProps3.xml><?xml version="1.0" encoding="utf-8"?>
<ds:datastoreItem xmlns:ds="http://schemas.openxmlformats.org/officeDocument/2006/customXml" ds:itemID="{6F138F8B-E65E-4FB2-BFA5-14A13603CC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3058fb-e7d8-4bcd-83c9-2e38e3df2500"/>
    <ds:schemaRef ds:uri="8203a8d2-2ccf-4437-8480-e4e7da4321d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2842</TotalTime>
  <Words>1981</Words>
  <Application>Microsoft Office PowerPoint</Application>
  <PresentationFormat>On-screen Show (4:3)</PresentationFormat>
  <Paragraphs>383</Paragraphs>
  <Slides>46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Civic</vt:lpstr>
      <vt:lpstr>Division I Amateurism  and Eligibility </vt:lpstr>
      <vt:lpstr>Agenda</vt:lpstr>
      <vt:lpstr>Bylaw 12.1 – General Regulations</vt:lpstr>
      <vt:lpstr>General Regulations</vt:lpstr>
      <vt:lpstr>General Regulations</vt:lpstr>
      <vt:lpstr>General Regulations</vt:lpstr>
      <vt:lpstr>General Regulations</vt:lpstr>
      <vt:lpstr>General Regulations</vt:lpstr>
      <vt:lpstr>General Regulations</vt:lpstr>
      <vt:lpstr>General Regulations</vt:lpstr>
      <vt:lpstr>General Regulations</vt:lpstr>
      <vt:lpstr>General Regulations</vt:lpstr>
      <vt:lpstr>General Regulations</vt:lpstr>
      <vt:lpstr>Involvement with Professional Teams/Agents</vt:lpstr>
      <vt:lpstr>Involvement with Professional Teams/Agents</vt:lpstr>
      <vt:lpstr>Involvement with Professional Teams/Agents</vt:lpstr>
      <vt:lpstr>Involvement with Professional Teams/Agents</vt:lpstr>
      <vt:lpstr>Student-Athlete Employment</vt:lpstr>
      <vt:lpstr>Student-Athlete Employment</vt:lpstr>
      <vt:lpstr>Student-Athlete Employment</vt:lpstr>
      <vt:lpstr>Student-Athlete Employment</vt:lpstr>
      <vt:lpstr>Promotional Activities</vt:lpstr>
      <vt:lpstr>Promotional Activities</vt:lpstr>
      <vt:lpstr>Institutional, Charitable, Education or Nonprofit Promotions</vt:lpstr>
      <vt:lpstr>Institutional, Charitable, Education or Nonprofit Promotions</vt:lpstr>
      <vt:lpstr>Institutional, Charitable, Education or Nonprofit Promotions</vt:lpstr>
      <vt:lpstr>Institutional, Charitable, Education or Nonprofit Promotions</vt:lpstr>
      <vt:lpstr>Institutional, Charitable, Education or Nonprofit Promotions</vt:lpstr>
      <vt:lpstr>Institutional, Charitable, Education or Nonprofit Promotions</vt:lpstr>
      <vt:lpstr>Case Study</vt:lpstr>
      <vt:lpstr>Commercial Advertisements and Promotions</vt:lpstr>
      <vt:lpstr>Case Study</vt:lpstr>
      <vt:lpstr>Media Activities</vt:lpstr>
      <vt:lpstr>Case Study</vt:lpstr>
      <vt:lpstr>Delayed Enrollment</vt:lpstr>
      <vt:lpstr>Delayed Enrollment</vt:lpstr>
      <vt:lpstr>Case Study</vt:lpstr>
      <vt:lpstr>Delayed Enrollment - Tennis</vt:lpstr>
      <vt:lpstr>Case Study</vt:lpstr>
      <vt:lpstr>Matriculation After 20th Birthday</vt:lpstr>
      <vt:lpstr>Case Study</vt:lpstr>
      <vt:lpstr>Participation After 21st Birthday</vt:lpstr>
      <vt:lpstr>Case Study No.</vt:lpstr>
      <vt:lpstr>Review</vt:lpstr>
      <vt:lpstr>Questions</vt:lpstr>
      <vt:lpstr>Division I Amateurism  and Eligibility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Division I Amateurism Foundational</dc:title>
  <dc:creator>Vaughn, Jerry</dc:creator>
  <cp:lastModifiedBy>Vaughn, Jerry</cp:lastModifiedBy>
  <cp:revision>66</cp:revision>
  <cp:lastPrinted>2015-04-01T14:43:55Z</cp:lastPrinted>
  <dcterms:created xsi:type="dcterms:W3CDTF">2015-03-21T21:56:31Z</dcterms:created>
  <dcterms:modified xsi:type="dcterms:W3CDTF">2015-06-16T14:15:18Z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0x010100F9F789DCBE2F8546844AAD72D1F17829010200FB61311DF971744FAE7A46A10C475AE7</vt:lpwstr>
  </property>
</Properties>
</file>