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5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7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8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9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6.xml" ContentType="application/vnd.openxmlformats-officedocument.themeOverride+xml"/>
  <Override PartName="/ppt/drawings/drawing1.xml" ContentType="application/vnd.openxmlformats-officedocument.drawingml.chartshapes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charts/chart3.xml" ContentType="application/vnd.openxmlformats-officedocument.drawingml.chart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6" r:id="rId5"/>
    <p:sldMasterId id="2147483706" r:id="rId6"/>
    <p:sldMasterId id="2147483740" r:id="rId7"/>
    <p:sldMasterId id="2147483768" r:id="rId8"/>
    <p:sldMasterId id="2147483816" r:id="rId9"/>
    <p:sldMasterId id="2147483826" r:id="rId10"/>
    <p:sldMasterId id="2147483838" r:id="rId11"/>
    <p:sldMasterId id="2147483850" r:id="rId12"/>
    <p:sldMasterId id="2147483860" r:id="rId13"/>
    <p:sldMasterId id="2147483910" r:id="rId14"/>
    <p:sldMasterId id="2147483922" r:id="rId15"/>
    <p:sldMasterId id="2147483934" r:id="rId16"/>
    <p:sldMasterId id="2147483946" r:id="rId17"/>
    <p:sldMasterId id="2147483958" r:id="rId18"/>
    <p:sldMasterId id="2147483970" r:id="rId19"/>
    <p:sldMasterId id="2147483980" r:id="rId20"/>
    <p:sldMasterId id="2147483990" r:id="rId21"/>
    <p:sldMasterId id="2147484002" r:id="rId22"/>
    <p:sldMasterId id="2147484012" r:id="rId23"/>
  </p:sldMasterIdLst>
  <p:notesMasterIdLst>
    <p:notesMasterId r:id="rId80"/>
  </p:notesMasterIdLst>
  <p:handoutMasterIdLst>
    <p:handoutMasterId r:id="rId81"/>
  </p:handoutMasterIdLst>
  <p:sldIdLst>
    <p:sldId id="256" r:id="rId24"/>
    <p:sldId id="300" r:id="rId25"/>
    <p:sldId id="378" r:id="rId26"/>
    <p:sldId id="380" r:id="rId27"/>
    <p:sldId id="379" r:id="rId28"/>
    <p:sldId id="273" r:id="rId29"/>
    <p:sldId id="292" r:id="rId30"/>
    <p:sldId id="382" r:id="rId31"/>
    <p:sldId id="302" r:id="rId32"/>
    <p:sldId id="353" r:id="rId33"/>
    <p:sldId id="343" r:id="rId34"/>
    <p:sldId id="350" r:id="rId35"/>
    <p:sldId id="352" r:id="rId36"/>
    <p:sldId id="299" r:id="rId37"/>
    <p:sldId id="318" r:id="rId38"/>
    <p:sldId id="409" r:id="rId39"/>
    <p:sldId id="410" r:id="rId40"/>
    <p:sldId id="407" r:id="rId41"/>
    <p:sldId id="408" r:id="rId42"/>
    <p:sldId id="411" r:id="rId43"/>
    <p:sldId id="403" r:id="rId44"/>
    <p:sldId id="412" r:id="rId45"/>
    <p:sldId id="414" r:id="rId46"/>
    <p:sldId id="413" r:id="rId47"/>
    <p:sldId id="417" r:id="rId48"/>
    <p:sldId id="381" r:id="rId49"/>
    <p:sldId id="383" r:id="rId50"/>
    <p:sldId id="375" r:id="rId51"/>
    <p:sldId id="425" r:id="rId52"/>
    <p:sldId id="424" r:id="rId53"/>
    <p:sldId id="370" r:id="rId54"/>
    <p:sldId id="311" r:id="rId55"/>
    <p:sldId id="358" r:id="rId56"/>
    <p:sldId id="387" r:id="rId57"/>
    <p:sldId id="305" r:id="rId58"/>
    <p:sldId id="337" r:id="rId59"/>
    <p:sldId id="297" r:id="rId60"/>
    <p:sldId id="388" r:id="rId61"/>
    <p:sldId id="344" r:id="rId62"/>
    <p:sldId id="389" r:id="rId63"/>
    <p:sldId id="390" r:id="rId64"/>
    <p:sldId id="391" r:id="rId65"/>
    <p:sldId id="303" r:id="rId66"/>
    <p:sldId id="392" r:id="rId67"/>
    <p:sldId id="426" r:id="rId68"/>
    <p:sldId id="427" r:id="rId69"/>
    <p:sldId id="428" r:id="rId70"/>
    <p:sldId id="397" r:id="rId71"/>
    <p:sldId id="415" r:id="rId72"/>
    <p:sldId id="416" r:id="rId73"/>
    <p:sldId id="406" r:id="rId74"/>
    <p:sldId id="423" r:id="rId75"/>
    <p:sldId id="404" r:id="rId76"/>
    <p:sldId id="405" r:id="rId77"/>
    <p:sldId id="276" r:id="rId78"/>
    <p:sldId id="280" r:id="rId79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pehart, Emily" initials="CE" lastIdx="3" clrIdx="0"/>
  <p:cmAuthor id="1" name="Holsclaw, Sara" initials="SH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8C8"/>
    <a:srgbClr val="9DF197"/>
    <a:srgbClr val="57E64C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4" autoAdjust="0"/>
    <p:restoredTop sz="94660"/>
  </p:normalViewPr>
  <p:slideViewPr>
    <p:cSldViewPr>
      <p:cViewPr varScale="1">
        <p:scale>
          <a:sx n="66" d="100"/>
          <a:sy n="66" d="100"/>
        </p:scale>
        <p:origin x="-161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8.xml"/><Relationship Id="rId82" Type="http://schemas.openxmlformats.org/officeDocument/2006/relationships/commentAuthors" Target="commentAuthors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1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4-4 Transfer</c:v>
                </c:pt>
              </c:strCache>
            </c:strRef>
          </c:tx>
          <c:spPr>
            <a:ln w="63500"/>
          </c:spPr>
          <c:marker>
            <c:symbol val="triangle"/>
            <c:size val="10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9.4</c:v>
                </c:pt>
                <c:pt idx="1">
                  <c:v>9.9</c:v>
                </c:pt>
                <c:pt idx="2">
                  <c:v>10.1</c:v>
                </c:pt>
                <c:pt idx="3">
                  <c:v>10.8</c:v>
                </c:pt>
                <c:pt idx="4">
                  <c:v>10.8</c:v>
                </c:pt>
                <c:pt idx="5">
                  <c:v>10.7</c:v>
                </c:pt>
                <c:pt idx="6">
                  <c:v>10</c:v>
                </c:pt>
                <c:pt idx="7">
                  <c:v>10.6</c:v>
                </c:pt>
                <c:pt idx="8">
                  <c:v>11.9</c:v>
                </c:pt>
                <c:pt idx="9">
                  <c:v>13.1</c:v>
                </c:pt>
                <c:pt idx="10">
                  <c:v>13.4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2-4 Transfer</c:v>
                </c:pt>
              </c:strCache>
            </c:strRef>
          </c:tx>
          <c:spPr>
            <a:ln w="38100">
              <a:prstDash val="solid"/>
            </a:ln>
          </c:spPr>
          <c:marker>
            <c:symbol val="diamond"/>
            <c:size val="10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16.7</c:v>
                </c:pt>
                <c:pt idx="1">
                  <c:v>17.5</c:v>
                </c:pt>
                <c:pt idx="2">
                  <c:v>17.899999999999999</c:v>
                </c:pt>
                <c:pt idx="3">
                  <c:v>17.3</c:v>
                </c:pt>
                <c:pt idx="4">
                  <c:v>15.6</c:v>
                </c:pt>
                <c:pt idx="5">
                  <c:v>15.5</c:v>
                </c:pt>
                <c:pt idx="6">
                  <c:v>15.2</c:v>
                </c:pt>
                <c:pt idx="7">
                  <c:v>15.5</c:v>
                </c:pt>
                <c:pt idx="8">
                  <c:v>14.7</c:v>
                </c:pt>
                <c:pt idx="9">
                  <c:v>14.3</c:v>
                </c:pt>
                <c:pt idx="10">
                  <c:v>14.4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Transfer Total</c:v>
                </c:pt>
              </c:strCache>
            </c:strRef>
          </c:tx>
          <c:spPr>
            <a:ln w="38100">
              <a:solidFill>
                <a:srgbClr val="FF8B8B"/>
              </a:solidFill>
              <a:prstDash val="solid"/>
            </a:ln>
          </c:spPr>
          <c:marker>
            <c:symbol val="plus"/>
            <c:size val="8"/>
            <c:spPr>
              <a:noFill/>
              <a:ln w="38100">
                <a:solidFill>
                  <a:srgbClr val="FF8B8B"/>
                </a:solidFill>
              </a:ln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26.1</c:v>
                </c:pt>
                <c:pt idx="1">
                  <c:v>27.4</c:v>
                </c:pt>
                <c:pt idx="2">
                  <c:v>28</c:v>
                </c:pt>
                <c:pt idx="3">
                  <c:v>28.1</c:v>
                </c:pt>
                <c:pt idx="4">
                  <c:v>26.4</c:v>
                </c:pt>
                <c:pt idx="5">
                  <c:v>26.2</c:v>
                </c:pt>
                <c:pt idx="6">
                  <c:v>25.3</c:v>
                </c:pt>
                <c:pt idx="7">
                  <c:v>26.1</c:v>
                </c:pt>
                <c:pt idx="8">
                  <c:v>26.6</c:v>
                </c:pt>
                <c:pt idx="9">
                  <c:v>27.4</c:v>
                </c:pt>
                <c:pt idx="10">
                  <c:v>27.8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4F81BD">
                  <a:lumMod val="60000"/>
                  <a:lumOff val="40000"/>
                  <a:alpha val="50000"/>
                </a:srgbClr>
              </a:solidFill>
            </a:ln>
          </c:spPr>
        </c:dropLines>
        <c:marker val="1"/>
        <c:smooth val="0"/>
        <c:axId val="113544192"/>
        <c:axId val="113558656"/>
      </c:lineChart>
      <c:catAx>
        <c:axId val="113544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en-US"/>
          </a:p>
        </c:txPr>
        <c:crossAx val="113558656"/>
        <c:crosses val="autoZero"/>
        <c:auto val="1"/>
        <c:lblAlgn val="ctr"/>
        <c:lblOffset val="100"/>
        <c:noMultiLvlLbl val="0"/>
      </c:catAx>
      <c:valAx>
        <c:axId val="113558656"/>
        <c:scaling>
          <c:orientation val="minMax"/>
          <c:max val="30"/>
          <c:min val="6"/>
        </c:scaling>
        <c:delete val="0"/>
        <c:axPos val="l"/>
        <c:majorGridlines>
          <c:spPr>
            <a:ln w="3175"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% Transfers on Team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3544192"/>
        <c:crosses val="autoZero"/>
        <c:crossBetween val="between"/>
        <c:majorUnit val="2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3284045023218254"/>
          <c:y val="0.20746705894326456"/>
          <c:w val="0.56046202784434551"/>
          <c:h val="0.73246525133557649"/>
        </c:manualLayout>
      </c:layout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Other</a:t>
                    </a:r>
                  </a:p>
                  <a:p>
                    <a:r>
                      <a:rPr lang="en-US" sz="1600" b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13%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b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Division I</a:t>
                    </a:r>
                  </a:p>
                  <a:p>
                    <a:r>
                      <a:rPr lang="en-US" sz="1600" b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39%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 b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Division II </a:t>
                    </a:r>
                  </a:p>
                  <a:p>
                    <a:r>
                      <a:rPr lang="en-US" sz="1600" b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22%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9612356147789219E-3"/>
                  <c:y val="-1.835722600856278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Division </a:t>
                    </a:r>
                    <a:r>
                      <a:rPr lang="en-US" sz="1600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III</a:t>
                    </a:r>
                    <a:r>
                      <a:rPr lang="en-US" sz="1600" b="1" baseline="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  <a:r>
                      <a:rPr lang="en-US" sz="1600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3</a:t>
                    </a:r>
                    <a:r>
                      <a: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NAIA/ NJCAA </a:t>
                    </a:r>
                    <a:r>
                      <a: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23%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'[Chart in Microsoft PowerPoint]Sheet2'!$A$1:$A$5</c:f>
              <c:strCache>
                <c:ptCount val="5"/>
                <c:pt idx="0">
                  <c:v>Other</c:v>
                </c:pt>
                <c:pt idx="1">
                  <c:v>Division I</c:v>
                </c:pt>
                <c:pt idx="2">
                  <c:v>Division II</c:v>
                </c:pt>
                <c:pt idx="3">
                  <c:v>Division III</c:v>
                </c:pt>
                <c:pt idx="4">
                  <c:v>NAIA/NJCAA</c:v>
                </c:pt>
              </c:strCache>
            </c:strRef>
          </c:cat>
          <c:val>
            <c:numRef>
              <c:f>'[Chart in Microsoft PowerPoint]Sheet2'!$B$1:$B$5</c:f>
              <c:numCache>
                <c:formatCode>0%</c:formatCode>
                <c:ptCount val="5"/>
                <c:pt idx="0">
                  <c:v>0.13100000000000001</c:v>
                </c:pt>
                <c:pt idx="1">
                  <c:v>0.39200000000000002</c:v>
                </c:pt>
                <c:pt idx="2">
                  <c:v>0.222</c:v>
                </c:pt>
                <c:pt idx="3">
                  <c:v>2.8000000000000001E-2</c:v>
                </c:pt>
                <c:pt idx="4">
                  <c:v>0.22700000000000001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4"/>
      </c:pieChart>
    </c:plotArea>
    <c:plotVisOnly val="1"/>
    <c:dispBlanksAs val="gap"/>
    <c:showDLblsOverMax val="0"/>
  </c:chart>
  <c:spPr>
    <a:solidFill>
      <a:srgbClr val="1F497D">
        <a:lumMod val="20000"/>
        <a:lumOff val="80000"/>
      </a:srgbClr>
    </a:solidFill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Sheet1!$B$31</c:f>
              <c:strCache>
                <c:ptCount val="1"/>
                <c:pt idx="0">
                  <c:v>Graduated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Sheet1!$A$32:$A$36</c:f>
              <c:strCache>
                <c:ptCount val="5"/>
                <c:pt idx="0">
                  <c:v>Women's Other</c:v>
                </c:pt>
                <c:pt idx="1">
                  <c:v>Women's Basketball</c:v>
                </c:pt>
                <c:pt idx="2">
                  <c:v>Men's Other</c:v>
                </c:pt>
                <c:pt idx="3">
                  <c:v>Men's Basketball</c:v>
                </c:pt>
                <c:pt idx="4">
                  <c:v>Football</c:v>
                </c:pt>
              </c:strCache>
            </c:strRef>
          </c:cat>
          <c:val>
            <c:numRef>
              <c:f>Sheet1!$B$32:$B$36</c:f>
              <c:numCache>
                <c:formatCode>0%</c:formatCode>
                <c:ptCount val="5"/>
                <c:pt idx="0">
                  <c:v>0.66</c:v>
                </c:pt>
                <c:pt idx="1">
                  <c:v>0.47</c:v>
                </c:pt>
                <c:pt idx="2">
                  <c:v>0.44</c:v>
                </c:pt>
                <c:pt idx="3">
                  <c:v>0.32</c:v>
                </c:pt>
                <c:pt idx="4">
                  <c:v>0.24</c:v>
                </c:pt>
              </c:numCache>
            </c:numRef>
          </c:val>
        </c:ser>
        <c:ser>
          <c:idx val="1"/>
          <c:order val="1"/>
          <c:tx>
            <c:strRef>
              <c:f>Sheet1!$C$31</c:f>
              <c:strCache>
                <c:ptCount val="1"/>
                <c:pt idx="0">
                  <c:v>Enrolled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Sheet1!$A$32:$A$36</c:f>
              <c:strCache>
                <c:ptCount val="5"/>
                <c:pt idx="0">
                  <c:v>Women's Other</c:v>
                </c:pt>
                <c:pt idx="1">
                  <c:v>Women's Basketball</c:v>
                </c:pt>
                <c:pt idx="2">
                  <c:v>Men's Other</c:v>
                </c:pt>
                <c:pt idx="3">
                  <c:v>Men's Basketball</c:v>
                </c:pt>
                <c:pt idx="4">
                  <c:v>Football</c:v>
                </c:pt>
              </c:strCache>
            </c:strRef>
          </c:cat>
          <c:val>
            <c:numRef>
              <c:f>Sheet1!$C$32:$C$36</c:f>
              <c:numCache>
                <c:formatCode>0%</c:formatCode>
                <c:ptCount val="5"/>
                <c:pt idx="0">
                  <c:v>0.18</c:v>
                </c:pt>
                <c:pt idx="1">
                  <c:v>0.13</c:v>
                </c:pt>
                <c:pt idx="2">
                  <c:v>0.15</c:v>
                </c:pt>
                <c:pt idx="3">
                  <c:v>0.09</c:v>
                </c:pt>
                <c:pt idx="4">
                  <c:v>7.0000000000000007E-2</c:v>
                </c:pt>
              </c:numCache>
            </c:numRef>
          </c:val>
        </c:ser>
        <c:ser>
          <c:idx val="2"/>
          <c:order val="2"/>
          <c:tx>
            <c:strRef>
              <c:f>Sheet1!$D$31</c:f>
              <c:strCache>
                <c:ptCount val="1"/>
                <c:pt idx="0">
                  <c:v>Withdrew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Sheet1!$A$32:$A$36</c:f>
              <c:strCache>
                <c:ptCount val="5"/>
                <c:pt idx="0">
                  <c:v>Women's Other</c:v>
                </c:pt>
                <c:pt idx="1">
                  <c:v>Women's Basketball</c:v>
                </c:pt>
                <c:pt idx="2">
                  <c:v>Men's Other</c:v>
                </c:pt>
                <c:pt idx="3">
                  <c:v>Men's Basketball</c:v>
                </c:pt>
                <c:pt idx="4">
                  <c:v>Football</c:v>
                </c:pt>
              </c:strCache>
            </c:strRef>
          </c:cat>
          <c:val>
            <c:numRef>
              <c:f>Sheet1!$D$32:$D$36</c:f>
              <c:numCache>
                <c:formatCode>0%</c:formatCode>
                <c:ptCount val="5"/>
                <c:pt idx="0">
                  <c:v>0.16</c:v>
                </c:pt>
                <c:pt idx="1">
                  <c:v>0.4</c:v>
                </c:pt>
                <c:pt idx="2">
                  <c:v>0.4</c:v>
                </c:pt>
                <c:pt idx="3">
                  <c:v>0.59</c:v>
                </c:pt>
                <c:pt idx="4">
                  <c:v>0.68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112950656"/>
        <c:axId val="112960640"/>
      </c:barChart>
      <c:catAx>
        <c:axId val="112950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en-US"/>
          </a:p>
        </c:txPr>
        <c:crossAx val="112960640"/>
        <c:crosses val="autoZero"/>
        <c:auto val="1"/>
        <c:lblAlgn val="ctr"/>
        <c:lblOffset val="100"/>
        <c:noMultiLvlLbl val="0"/>
      </c:catAx>
      <c:valAx>
        <c:axId val="1129606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en-US"/>
          </a:p>
        </c:txPr>
        <c:crossAx val="11295065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82292559964658"/>
          <c:y val="3.3606172212344416E-2"/>
          <c:w val="0.72205893817728228"/>
          <c:h val="0.808789264245195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ln>
              <a:solidFill>
                <a:schemeClr val="tx1"/>
              </a:solidFill>
              <a:prstDash val="sysDash"/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</c:numCache>
            </c:numRef>
          </c:cat>
          <c:val>
            <c:numRef>
              <c:f>Sheet1!$B$2:$B$14</c:f>
              <c:numCache>
                <c:formatCode>0%</c:formatCode>
                <c:ptCount val="13"/>
                <c:pt idx="0">
                  <c:v>0.74</c:v>
                </c:pt>
                <c:pt idx="1">
                  <c:v>0.76</c:v>
                </c:pt>
                <c:pt idx="2">
                  <c:v>0.76</c:v>
                </c:pt>
                <c:pt idx="3">
                  <c:v>0.77</c:v>
                </c:pt>
                <c:pt idx="4">
                  <c:v>0.78</c:v>
                </c:pt>
                <c:pt idx="5">
                  <c:v>0.78</c:v>
                </c:pt>
                <c:pt idx="6">
                  <c:v>0.79</c:v>
                </c:pt>
                <c:pt idx="7">
                  <c:v>0.79</c:v>
                </c:pt>
                <c:pt idx="8">
                  <c:v>0.79</c:v>
                </c:pt>
                <c:pt idx="9">
                  <c:v>0.82</c:v>
                </c:pt>
                <c:pt idx="10">
                  <c:v>0.81</c:v>
                </c:pt>
                <c:pt idx="11">
                  <c:v>0.82</c:v>
                </c:pt>
                <c:pt idx="12">
                  <c:v>0.84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</c:numCache>
            </c:numRef>
          </c:cat>
          <c:val>
            <c:numRef>
              <c:f>Sheet1!$C$2:$C$14</c:f>
              <c:numCache>
                <c:formatCode>0%</c:formatCode>
                <c:ptCount val="13"/>
                <c:pt idx="0">
                  <c:v>0.81</c:v>
                </c:pt>
                <c:pt idx="1">
                  <c:v>0.82</c:v>
                </c:pt>
                <c:pt idx="2">
                  <c:v>0.82</c:v>
                </c:pt>
                <c:pt idx="3">
                  <c:v>0.82</c:v>
                </c:pt>
                <c:pt idx="4">
                  <c:v>0.83</c:v>
                </c:pt>
                <c:pt idx="5">
                  <c:v>0.84</c:v>
                </c:pt>
                <c:pt idx="6">
                  <c:v>0.85</c:v>
                </c:pt>
                <c:pt idx="7">
                  <c:v>0.84</c:v>
                </c:pt>
                <c:pt idx="8">
                  <c:v>0.84</c:v>
                </c:pt>
                <c:pt idx="9">
                  <c:v>0.87</c:v>
                </c:pt>
                <c:pt idx="10">
                  <c:v>0.86</c:v>
                </c:pt>
                <c:pt idx="11">
                  <c:v>0.86</c:v>
                </c:pt>
                <c:pt idx="12">
                  <c:v>0.89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Af.-Amer.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</c:numCache>
            </c:numRef>
          </c:cat>
          <c:val>
            <c:numRef>
              <c:f>Sheet1!$D$2:$D$14</c:f>
              <c:numCache>
                <c:formatCode>0%</c:formatCode>
                <c:ptCount val="13"/>
                <c:pt idx="0">
                  <c:v>0.56000000000000005</c:v>
                </c:pt>
                <c:pt idx="1">
                  <c:v>0.59</c:v>
                </c:pt>
                <c:pt idx="2">
                  <c:v>0.6</c:v>
                </c:pt>
                <c:pt idx="3">
                  <c:v>0.6</c:v>
                </c:pt>
                <c:pt idx="4">
                  <c:v>0.62</c:v>
                </c:pt>
                <c:pt idx="5">
                  <c:v>0.63</c:v>
                </c:pt>
                <c:pt idx="6">
                  <c:v>0.63</c:v>
                </c:pt>
                <c:pt idx="7">
                  <c:v>0.63</c:v>
                </c:pt>
                <c:pt idx="8">
                  <c:v>0.65</c:v>
                </c:pt>
                <c:pt idx="9">
                  <c:v>0.67</c:v>
                </c:pt>
                <c:pt idx="10">
                  <c:v>0.66</c:v>
                </c:pt>
                <c:pt idx="11">
                  <c:v>0.67</c:v>
                </c:pt>
                <c:pt idx="12">
                  <c:v>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773568"/>
        <c:axId val="113804800"/>
      </c:lineChart>
      <c:catAx>
        <c:axId val="113773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804800"/>
        <c:crosses val="autoZero"/>
        <c:auto val="1"/>
        <c:lblAlgn val="ctr"/>
        <c:lblOffset val="100"/>
        <c:noMultiLvlLbl val="0"/>
      </c:catAx>
      <c:valAx>
        <c:axId val="113804800"/>
        <c:scaling>
          <c:orientation val="minMax"/>
          <c:max val="0.9"/>
          <c:min val="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Graduation Success Rate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773568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8596286479041606"/>
          <c:y val="0.2002846948818898"/>
          <c:w val="0.14037135209583951"/>
          <c:h val="0.1588673531193216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2276584358994"/>
          <c:y val="3.860266505148395E-2"/>
          <c:w val="0.54739189154753709"/>
          <c:h val="0.74657379366040777"/>
        </c:manualLayout>
      </c:layout>
      <c:lineChart>
        <c:grouping val="standard"/>
        <c:varyColors val="0"/>
        <c:ser>
          <c:idx val="0"/>
          <c:order val="0"/>
          <c:tx>
            <c:strRef>
              <c:f>'Last Years'!$B$1</c:f>
              <c:strCache>
                <c:ptCount val="1"/>
                <c:pt idx="0">
                  <c:v>Men's Basketball</c:v>
                </c:pt>
              </c:strCache>
            </c:strRef>
          </c:tx>
          <c:spPr>
            <a:ln w="63500">
              <a:solidFill>
                <a:srgbClr val="0070C0"/>
              </a:solidFill>
            </a:ln>
          </c:spPr>
          <c:marker>
            <c:symbol val="triangle"/>
            <c:size val="10"/>
            <c:spPr>
              <a:solidFill>
                <a:srgbClr val="0070C0"/>
              </a:solidFill>
            </c:spPr>
          </c:marker>
          <c:cat>
            <c:strRef>
              <c:f>'Last Years'!$A$2:$A$12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'Last Years'!$B$2:$B$12</c:f>
              <c:numCache>
                <c:formatCode>General</c:formatCode>
                <c:ptCount val="11"/>
                <c:pt idx="0">
                  <c:v>929.4</c:v>
                </c:pt>
                <c:pt idx="1">
                  <c:v>928.5</c:v>
                </c:pt>
                <c:pt idx="2">
                  <c:v>929</c:v>
                </c:pt>
                <c:pt idx="3">
                  <c:v>931.9</c:v>
                </c:pt>
                <c:pt idx="4">
                  <c:v>947</c:v>
                </c:pt>
                <c:pt idx="5">
                  <c:v>948.2</c:v>
                </c:pt>
                <c:pt idx="6">
                  <c:v>951.3</c:v>
                </c:pt>
                <c:pt idx="7">
                  <c:v>952.3</c:v>
                </c:pt>
                <c:pt idx="8">
                  <c:v>960.6</c:v>
                </c:pt>
                <c:pt idx="9">
                  <c:v>964.9</c:v>
                </c:pt>
                <c:pt idx="10">
                  <c:v>965.3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'Last Years'!$C$1</c:f>
              <c:strCache>
                <c:ptCount val="1"/>
                <c:pt idx="0">
                  <c:v>Football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diamond"/>
            <c:size val="10"/>
            <c:spPr>
              <a:solidFill>
                <a:srgbClr val="C00000"/>
              </a:solidFill>
            </c:spPr>
          </c:marker>
          <c:cat>
            <c:strRef>
              <c:f>'Last Years'!$A$2:$A$12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'Last Years'!$C$2:$C$12</c:f>
              <c:numCache>
                <c:formatCode>General</c:formatCode>
                <c:ptCount val="11"/>
                <c:pt idx="0">
                  <c:v>930.6</c:v>
                </c:pt>
                <c:pt idx="1">
                  <c:v>930.7</c:v>
                </c:pt>
                <c:pt idx="2">
                  <c:v>933.3</c:v>
                </c:pt>
                <c:pt idx="3">
                  <c:v>941.4</c:v>
                </c:pt>
                <c:pt idx="4">
                  <c:v>947.1</c:v>
                </c:pt>
                <c:pt idx="5">
                  <c:v>947.6</c:v>
                </c:pt>
                <c:pt idx="6">
                  <c:v>946.4</c:v>
                </c:pt>
                <c:pt idx="7">
                  <c:v>949.2</c:v>
                </c:pt>
                <c:pt idx="8">
                  <c:v>954</c:v>
                </c:pt>
                <c:pt idx="9">
                  <c:v>959.9</c:v>
                </c:pt>
                <c:pt idx="10">
                  <c:v>962.9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'Last Years'!$D$1</c:f>
              <c:strCache>
                <c:ptCount val="1"/>
                <c:pt idx="0">
                  <c:v>Baseball</c:v>
                </c:pt>
              </c:strCache>
            </c:strRef>
          </c:tx>
          <c:spPr>
            <a:ln w="63500">
              <a:solidFill>
                <a:schemeClr val="accent3">
                  <a:lumMod val="75000"/>
                </a:schemeClr>
              </a:solidFill>
            </a:ln>
          </c:spPr>
          <c:marker>
            <c:symbol val="square"/>
            <c:size val="8"/>
          </c:marker>
          <c:cat>
            <c:strRef>
              <c:f>'Last Years'!$A$2:$A$12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'Last Years'!$D$2:$D$12</c:f>
              <c:numCache>
                <c:formatCode>General</c:formatCode>
                <c:ptCount val="11"/>
                <c:pt idx="0">
                  <c:v>933.4</c:v>
                </c:pt>
                <c:pt idx="1">
                  <c:v>935.7</c:v>
                </c:pt>
                <c:pt idx="2">
                  <c:v>941.8</c:v>
                </c:pt>
                <c:pt idx="3">
                  <c:v>945</c:v>
                </c:pt>
                <c:pt idx="4">
                  <c:v>963.9</c:v>
                </c:pt>
                <c:pt idx="5">
                  <c:v>964.2</c:v>
                </c:pt>
                <c:pt idx="6">
                  <c:v>966.3</c:v>
                </c:pt>
                <c:pt idx="7">
                  <c:v>964.3</c:v>
                </c:pt>
                <c:pt idx="8">
                  <c:v>966.3</c:v>
                </c:pt>
                <c:pt idx="9">
                  <c:v>972</c:v>
                </c:pt>
                <c:pt idx="10">
                  <c:v>973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'Last Years'!$E$1</c:f>
              <c:strCache>
                <c:ptCount val="1"/>
                <c:pt idx="0">
                  <c:v>Women's Basketball</c:v>
                </c:pt>
              </c:strCache>
            </c:strRef>
          </c:tx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strRef>
              <c:f>'Last Years'!$A$2:$A$12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'Last Years'!$E$2:$E$12</c:f>
              <c:numCache>
                <c:formatCode>General</c:formatCode>
                <c:ptCount val="11"/>
                <c:pt idx="0">
                  <c:v>959.4</c:v>
                </c:pt>
                <c:pt idx="1">
                  <c:v>958.4</c:v>
                </c:pt>
                <c:pt idx="2">
                  <c:v>961.9</c:v>
                </c:pt>
                <c:pt idx="3">
                  <c:v>963.6</c:v>
                </c:pt>
                <c:pt idx="4">
                  <c:v>966.8</c:v>
                </c:pt>
                <c:pt idx="5">
                  <c:v>969.3</c:v>
                </c:pt>
                <c:pt idx="6">
                  <c:v>970</c:v>
                </c:pt>
                <c:pt idx="7">
                  <c:v>971.8</c:v>
                </c:pt>
                <c:pt idx="8">
                  <c:v>973.9</c:v>
                </c:pt>
                <c:pt idx="9">
                  <c:v>974.4</c:v>
                </c:pt>
                <c:pt idx="10">
                  <c:v>980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'Last Years'!$F$1</c:f>
              <c:strCache>
                <c:ptCount val="1"/>
                <c:pt idx="0">
                  <c:v>Overall</c:v>
                </c:pt>
              </c:strCache>
            </c:strRef>
          </c:tx>
          <c:spPr>
            <a:ln w="38100">
              <a:solidFill>
                <a:schemeClr val="accent4">
                  <a:lumMod val="75000"/>
                </a:schemeClr>
              </a:solidFill>
              <a:prstDash val="sysDash"/>
            </a:ln>
          </c:spPr>
          <c:marker>
            <c:symbol val="none"/>
          </c:marker>
          <c:cat>
            <c:strRef>
              <c:f>'Last Years'!$A$2:$A$12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'Last Years'!$F$2:$F$12</c:f>
              <c:numCache>
                <c:formatCode>####.0</c:formatCode>
                <c:ptCount val="11"/>
                <c:pt idx="0">
                  <c:v>960.8</c:v>
                </c:pt>
                <c:pt idx="1">
                  <c:v>960.8</c:v>
                </c:pt>
                <c:pt idx="2">
                  <c:v>961.4</c:v>
                </c:pt>
                <c:pt idx="3">
                  <c:v>964.4</c:v>
                </c:pt>
                <c:pt idx="4">
                  <c:v>971.2</c:v>
                </c:pt>
                <c:pt idx="5">
                  <c:v>972.4</c:v>
                </c:pt>
                <c:pt idx="6">
                  <c:v>973.8</c:v>
                </c:pt>
                <c:pt idx="7">
                  <c:v>974.5</c:v>
                </c:pt>
                <c:pt idx="8">
                  <c:v>977.1</c:v>
                </c:pt>
                <c:pt idx="9">
                  <c:v>978.6</c:v>
                </c:pt>
                <c:pt idx="10">
                  <c:v>980.8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4F81BD">
                  <a:lumMod val="60000"/>
                  <a:lumOff val="40000"/>
                  <a:alpha val="50000"/>
                </a:srgbClr>
              </a:solidFill>
            </a:ln>
          </c:spPr>
        </c:dropLines>
        <c:marker val="1"/>
        <c:smooth val="0"/>
        <c:axId val="114692096"/>
        <c:axId val="114693632"/>
      </c:lineChart>
      <c:catAx>
        <c:axId val="114692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overlay val="0"/>
        </c:title>
        <c:majorTickMark val="none"/>
        <c:minorTickMark val="none"/>
        <c:tickLblPos val="nextTo"/>
        <c:txPr>
          <a:bodyPr rot="-2700000"/>
          <a:lstStyle/>
          <a:p>
            <a:pPr>
              <a:defRPr sz="1400" b="0"/>
            </a:pPr>
            <a:endParaRPr lang="en-US"/>
          </a:p>
        </c:txPr>
        <c:crossAx val="114693632"/>
        <c:crosses val="autoZero"/>
        <c:auto val="1"/>
        <c:lblAlgn val="ctr"/>
        <c:lblOffset val="100"/>
        <c:noMultiLvlLbl val="0"/>
      </c:catAx>
      <c:valAx>
        <c:axId val="114693632"/>
        <c:scaling>
          <c:orientation val="minMax"/>
          <c:max val="985"/>
          <c:min val="925"/>
        </c:scaling>
        <c:delete val="0"/>
        <c:axPos val="l"/>
        <c:majorGridlines>
          <c:spPr>
            <a:ln w="3175">
              <a:prstDash val="sysDot"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APR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4692096"/>
        <c:crosses val="autoZero"/>
        <c:crossBetween val="between"/>
        <c:majorUnit val="5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31412700770894"/>
          <c:y val="2.6538461538461542E-2"/>
          <c:w val="0.55143026048630717"/>
          <c:h val="0.75688895618817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Men's Basketball</c:v>
                </c:pt>
              </c:strCache>
            </c:strRef>
          </c:tx>
          <c:spPr>
            <a:ln w="63500">
              <a:solidFill>
                <a:srgbClr val="0070C0"/>
              </a:solidFill>
            </a:ln>
          </c:spPr>
          <c:marker>
            <c:symbol val="triangle"/>
            <c:size val="10"/>
            <c:spPr>
              <a:solidFill>
                <a:srgbClr val="0070C0"/>
              </a:solidFill>
            </c:spPr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936.4</c:v>
                </c:pt>
                <c:pt idx="1">
                  <c:v>935.7</c:v>
                </c:pt>
                <c:pt idx="2">
                  <c:v>935.9</c:v>
                </c:pt>
                <c:pt idx="3">
                  <c:v>946.5</c:v>
                </c:pt>
                <c:pt idx="4">
                  <c:v>956.4</c:v>
                </c:pt>
                <c:pt idx="5">
                  <c:v>954</c:v>
                </c:pt>
                <c:pt idx="6">
                  <c:v>958.8</c:v>
                </c:pt>
                <c:pt idx="7">
                  <c:v>960.2</c:v>
                </c:pt>
                <c:pt idx="8">
                  <c:v>970</c:v>
                </c:pt>
                <c:pt idx="9">
                  <c:v>971.6</c:v>
                </c:pt>
                <c:pt idx="10">
                  <c:v>974.8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Football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diamond"/>
            <c:size val="10"/>
            <c:spPr>
              <a:solidFill>
                <a:srgbClr val="C00000"/>
              </a:solidFill>
            </c:spPr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922.1</c:v>
                </c:pt>
                <c:pt idx="1">
                  <c:v>920.1</c:v>
                </c:pt>
                <c:pt idx="2">
                  <c:v>922</c:v>
                </c:pt>
                <c:pt idx="3">
                  <c:v>930.3</c:v>
                </c:pt>
                <c:pt idx="4">
                  <c:v>933.3</c:v>
                </c:pt>
                <c:pt idx="5">
                  <c:v>935.5</c:v>
                </c:pt>
                <c:pt idx="6">
                  <c:v>934.3</c:v>
                </c:pt>
                <c:pt idx="7">
                  <c:v>937.9</c:v>
                </c:pt>
                <c:pt idx="8">
                  <c:v>945.4</c:v>
                </c:pt>
                <c:pt idx="9">
                  <c:v>954.2</c:v>
                </c:pt>
                <c:pt idx="10">
                  <c:v>958.7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Baseball</c:v>
                </c:pt>
              </c:strCache>
            </c:strRef>
          </c:tx>
          <c:spPr>
            <a:ln w="63500">
              <a:solidFill>
                <a:schemeClr val="accent3">
                  <a:lumMod val="75000"/>
                </a:schemeClr>
              </a:solidFill>
            </a:ln>
          </c:spPr>
          <c:marker>
            <c:symbol val="square"/>
            <c:size val="8"/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940.9</c:v>
                </c:pt>
                <c:pt idx="1">
                  <c:v>938.7</c:v>
                </c:pt>
                <c:pt idx="2">
                  <c:v>940.3</c:v>
                </c:pt>
                <c:pt idx="3">
                  <c:v>950.6</c:v>
                </c:pt>
                <c:pt idx="4">
                  <c:v>967.3</c:v>
                </c:pt>
                <c:pt idx="5">
                  <c:v>964.3</c:v>
                </c:pt>
                <c:pt idx="6">
                  <c:v>970.9</c:v>
                </c:pt>
                <c:pt idx="7">
                  <c:v>969.2</c:v>
                </c:pt>
                <c:pt idx="8">
                  <c:v>974.8</c:v>
                </c:pt>
                <c:pt idx="9">
                  <c:v>980.7</c:v>
                </c:pt>
                <c:pt idx="10">
                  <c:v>981.7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Women's Basketball</c:v>
                </c:pt>
              </c:strCache>
            </c:strRef>
          </c:tx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F79646">
                  <a:lumMod val="75000"/>
                </a:srgbClr>
              </a:solidFill>
              <a:ln>
                <a:solidFill>
                  <a:srgbClr val="F79646">
                    <a:lumMod val="75000"/>
                  </a:srgbClr>
                </a:solidFill>
              </a:ln>
            </c:spPr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970.8</c:v>
                </c:pt>
                <c:pt idx="1">
                  <c:v>968.2</c:v>
                </c:pt>
                <c:pt idx="2">
                  <c:v>974.6</c:v>
                </c:pt>
                <c:pt idx="3">
                  <c:v>973.5</c:v>
                </c:pt>
                <c:pt idx="4">
                  <c:v>969.1</c:v>
                </c:pt>
                <c:pt idx="5">
                  <c:v>974.4</c:v>
                </c:pt>
                <c:pt idx="6">
                  <c:v>976</c:v>
                </c:pt>
                <c:pt idx="7">
                  <c:v>976.1</c:v>
                </c:pt>
                <c:pt idx="8">
                  <c:v>980.3</c:v>
                </c:pt>
                <c:pt idx="9">
                  <c:v>981.4</c:v>
                </c:pt>
                <c:pt idx="10">
                  <c:v>986.7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Overall</c:v>
                </c:pt>
              </c:strCache>
            </c:strRef>
          </c:tx>
          <c:spPr>
            <a:ln w="38100">
              <a:solidFill>
                <a:srgbClr val="8064A2">
                  <a:lumMod val="75000"/>
                </a:srgbClr>
              </a:solidFill>
              <a:prstDash val="sysDash"/>
            </a:ln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Sheet1!$F$2:$F$12</c:f>
              <c:numCache>
                <c:formatCode>####.0</c:formatCode>
                <c:ptCount val="11"/>
                <c:pt idx="0">
                  <c:v>965.5</c:v>
                </c:pt>
                <c:pt idx="1">
                  <c:v>964.1</c:v>
                </c:pt>
                <c:pt idx="2">
                  <c:v>963.8</c:v>
                </c:pt>
                <c:pt idx="3">
                  <c:v>966.6</c:v>
                </c:pt>
                <c:pt idx="4">
                  <c:v>969.7</c:v>
                </c:pt>
                <c:pt idx="5">
                  <c:v>971.6</c:v>
                </c:pt>
                <c:pt idx="6">
                  <c:v>973.6</c:v>
                </c:pt>
                <c:pt idx="7">
                  <c:v>974</c:v>
                </c:pt>
                <c:pt idx="8">
                  <c:v>978.3</c:v>
                </c:pt>
                <c:pt idx="9">
                  <c:v>980.2</c:v>
                </c:pt>
                <c:pt idx="10">
                  <c:v>983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4F81BD">
                  <a:lumMod val="60000"/>
                  <a:lumOff val="40000"/>
                  <a:alpha val="50000"/>
                </a:srgbClr>
              </a:solidFill>
            </a:ln>
          </c:spPr>
        </c:dropLines>
        <c:marker val="1"/>
        <c:smooth val="0"/>
        <c:axId val="114748800"/>
        <c:axId val="114824704"/>
      </c:lineChart>
      <c:catAx>
        <c:axId val="114748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overlay val="0"/>
        </c:title>
        <c:majorTickMark val="none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114824704"/>
        <c:crosses val="autoZero"/>
        <c:auto val="1"/>
        <c:lblAlgn val="ctr"/>
        <c:lblOffset val="100"/>
        <c:noMultiLvlLbl val="0"/>
      </c:catAx>
      <c:valAx>
        <c:axId val="114824704"/>
        <c:scaling>
          <c:orientation val="minMax"/>
          <c:max val="990"/>
          <c:min val="915"/>
        </c:scaling>
        <c:delete val="0"/>
        <c:axPos val="l"/>
        <c:majorGridlines>
          <c:spPr>
            <a:ln w="3175">
              <a:prstDash val="sysDot"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Eligibility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4748800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66752633957311935"/>
          <c:y val="0.33391722188572581"/>
          <c:w val="0.32264661640172337"/>
          <c:h val="0.332165354330708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2276584358994"/>
          <c:y val="3.860266505148395E-2"/>
          <c:w val="0.54739189154753709"/>
          <c:h val="0.745216434484150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Men's Basketball</c:v>
                </c:pt>
              </c:strCache>
            </c:strRef>
          </c:tx>
          <c:spPr>
            <a:ln w="63500">
              <a:solidFill>
                <a:srgbClr val="0070C0"/>
              </a:solidFill>
            </a:ln>
          </c:spPr>
          <c:marker>
            <c:symbol val="triangle"/>
            <c:size val="10"/>
            <c:spPr>
              <a:solidFill>
                <a:srgbClr val="0070C0"/>
              </a:solidFill>
            </c:spPr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917.1</c:v>
                </c:pt>
                <c:pt idx="1">
                  <c:v>910.4</c:v>
                </c:pt>
                <c:pt idx="2">
                  <c:v>909.4</c:v>
                </c:pt>
                <c:pt idx="3">
                  <c:v>906.9</c:v>
                </c:pt>
                <c:pt idx="4">
                  <c:v>927.6</c:v>
                </c:pt>
                <c:pt idx="5">
                  <c:v>933.7</c:v>
                </c:pt>
                <c:pt idx="6">
                  <c:v>933.3</c:v>
                </c:pt>
                <c:pt idx="7">
                  <c:v>932.8</c:v>
                </c:pt>
                <c:pt idx="8">
                  <c:v>939.2</c:v>
                </c:pt>
                <c:pt idx="9">
                  <c:v>947.9</c:v>
                </c:pt>
                <c:pt idx="10">
                  <c:v>947.2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Football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diamond"/>
            <c:size val="10"/>
            <c:spPr>
              <a:solidFill>
                <a:srgbClr val="C00000"/>
              </a:solidFill>
            </c:spPr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933.8</c:v>
                </c:pt>
                <c:pt idx="1">
                  <c:v>933.2</c:v>
                </c:pt>
                <c:pt idx="2">
                  <c:v>936</c:v>
                </c:pt>
                <c:pt idx="3">
                  <c:v>942.3</c:v>
                </c:pt>
                <c:pt idx="4">
                  <c:v>949.4</c:v>
                </c:pt>
                <c:pt idx="5">
                  <c:v>949.5</c:v>
                </c:pt>
                <c:pt idx="6">
                  <c:v>947.9</c:v>
                </c:pt>
                <c:pt idx="7">
                  <c:v>949.3</c:v>
                </c:pt>
                <c:pt idx="8">
                  <c:v>951.1</c:v>
                </c:pt>
                <c:pt idx="9">
                  <c:v>955.3</c:v>
                </c:pt>
                <c:pt idx="10">
                  <c:v>957.9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Baseball</c:v>
                </c:pt>
              </c:strCache>
            </c:strRef>
          </c:tx>
          <c:spPr>
            <a:ln w="63500">
              <a:solidFill>
                <a:schemeClr val="accent3">
                  <a:lumMod val="75000"/>
                </a:schemeClr>
              </a:solidFill>
            </a:ln>
          </c:spPr>
          <c:marker>
            <c:symbol val="square"/>
            <c:size val="8"/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919.2</c:v>
                </c:pt>
                <c:pt idx="1">
                  <c:v>923.6</c:v>
                </c:pt>
                <c:pt idx="2">
                  <c:v>931.1</c:v>
                </c:pt>
                <c:pt idx="3">
                  <c:v>928.7</c:v>
                </c:pt>
                <c:pt idx="4">
                  <c:v>947</c:v>
                </c:pt>
                <c:pt idx="5">
                  <c:v>952.4</c:v>
                </c:pt>
                <c:pt idx="6">
                  <c:v>951.5</c:v>
                </c:pt>
                <c:pt idx="7">
                  <c:v>950.4</c:v>
                </c:pt>
                <c:pt idx="8">
                  <c:v>948.5</c:v>
                </c:pt>
                <c:pt idx="9">
                  <c:v>956.4</c:v>
                </c:pt>
                <c:pt idx="10">
                  <c:v>958.1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Women's Basketball</c:v>
                </c:pt>
              </c:strCache>
            </c:strRef>
          </c:tx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F79646">
                  <a:lumMod val="75000"/>
                </a:srgbClr>
              </a:solidFill>
              <a:ln>
                <a:solidFill>
                  <a:srgbClr val="F79646">
                    <a:lumMod val="75000"/>
                  </a:srgbClr>
                </a:solidFill>
              </a:ln>
            </c:spPr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945.4</c:v>
                </c:pt>
                <c:pt idx="1">
                  <c:v>944.9</c:v>
                </c:pt>
                <c:pt idx="2">
                  <c:v>945.4</c:v>
                </c:pt>
                <c:pt idx="3">
                  <c:v>949.8</c:v>
                </c:pt>
                <c:pt idx="4">
                  <c:v>959.9</c:v>
                </c:pt>
                <c:pt idx="5">
                  <c:v>959.8</c:v>
                </c:pt>
                <c:pt idx="6">
                  <c:v>960.8</c:v>
                </c:pt>
                <c:pt idx="7">
                  <c:v>963.4</c:v>
                </c:pt>
                <c:pt idx="8">
                  <c:v>963</c:v>
                </c:pt>
                <c:pt idx="9">
                  <c:v>964.4</c:v>
                </c:pt>
                <c:pt idx="10">
                  <c:v>969.9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Overall</c:v>
                </c:pt>
              </c:strCache>
            </c:strRef>
          </c:tx>
          <c:spPr>
            <a:ln w="38100">
              <a:solidFill>
                <a:schemeClr val="accent4">
                  <a:lumMod val="75000"/>
                </a:schemeClr>
              </a:solidFill>
              <a:prstDash val="sysDash"/>
            </a:ln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</c:strCache>
            </c:strRef>
          </c:cat>
          <c:val>
            <c:numRef>
              <c:f>Sheet1!$F$2:$F$12</c:f>
              <c:numCache>
                <c:formatCode>####.0</c:formatCode>
                <c:ptCount val="11"/>
                <c:pt idx="0">
                  <c:v>953.9</c:v>
                </c:pt>
                <c:pt idx="1">
                  <c:v>954.2</c:v>
                </c:pt>
                <c:pt idx="2">
                  <c:v>954.7</c:v>
                </c:pt>
                <c:pt idx="3">
                  <c:v>957.2</c:v>
                </c:pt>
                <c:pt idx="4">
                  <c:v>967.6</c:v>
                </c:pt>
                <c:pt idx="5">
                  <c:v>968.7</c:v>
                </c:pt>
                <c:pt idx="6">
                  <c:v>969.5</c:v>
                </c:pt>
                <c:pt idx="7">
                  <c:v>970.4</c:v>
                </c:pt>
                <c:pt idx="8">
                  <c:v>971.5</c:v>
                </c:pt>
                <c:pt idx="9">
                  <c:v>973</c:v>
                </c:pt>
                <c:pt idx="10">
                  <c:v>975.5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4F81BD">
                  <a:lumMod val="60000"/>
                  <a:lumOff val="40000"/>
                  <a:alpha val="50000"/>
                </a:srgbClr>
              </a:solidFill>
            </a:ln>
          </c:spPr>
        </c:dropLines>
        <c:marker val="1"/>
        <c:smooth val="0"/>
        <c:axId val="114458624"/>
        <c:axId val="114460544"/>
      </c:lineChart>
      <c:catAx>
        <c:axId val="114458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overlay val="0"/>
        </c:title>
        <c:majorTickMark val="none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114460544"/>
        <c:crosses val="autoZero"/>
        <c:auto val="1"/>
        <c:lblAlgn val="ctr"/>
        <c:lblOffset val="100"/>
        <c:noMultiLvlLbl val="0"/>
      </c:catAx>
      <c:valAx>
        <c:axId val="114460544"/>
        <c:scaling>
          <c:orientation val="minMax"/>
          <c:max val="980"/>
          <c:min val="905"/>
        </c:scaling>
        <c:delete val="0"/>
        <c:axPos val="l"/>
        <c:majorGridlines>
          <c:spPr>
            <a:ln w="3175">
              <a:prstDash val="sysDot"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Retention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4458624"/>
        <c:crosses val="autoZero"/>
        <c:crossBetween val="between"/>
        <c:majorUnit val="5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0.01923</cdr:x>
      <cdr:y>0.01214</cdr:y>
    </cdr:from>
    <cdr:to>
      <cdr:x>0.97115</cdr:x>
      <cdr:y>0.16991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" y="76223"/>
          <a:ext cx="7543770" cy="990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Destination of Division I Men’s Basketball Players on the 2014 ESPN Transfer List</a:t>
          </a:r>
          <a:endParaRPr lang="en-US" sz="2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0.66337</cdr:x>
      <cdr:y>0.62903</cdr:y>
    </cdr:from>
    <cdr:to>
      <cdr:x>0.78218</cdr:x>
      <cdr:y>0.82258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105400" y="2971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68B2B108-7C78-4E37-BFA0-E4C4175C23FC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7C5E4F3E-1B84-42FD-9884-2F03027E8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782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6BBEEA6-3EFF-4191-86BA-3FA2E608DA66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41B3AEA-30A6-4B6D-BE09-7C35E9DF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006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7C826-2FD9-4765-822A-6DA4F9B239D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7C826-2FD9-4765-822A-6DA4F9B239DD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36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7C826-2FD9-4765-822A-6DA4F9B239D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375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7C826-2FD9-4765-822A-6DA4F9B239DD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97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7C826-2FD9-4765-822A-6DA4F9B239DD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endParaRPr lang="en-US" sz="17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3AEA-30A6-4B6D-BE09-7C35E9DF2067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8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endParaRPr lang="en-US" sz="17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3AEA-30A6-4B6D-BE09-7C35E9DF2067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8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endParaRPr lang="en-US" sz="17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3AEA-30A6-4B6D-BE09-7C35E9DF206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2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7C826-2FD9-4765-822A-6DA4F9B239DD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endParaRPr lang="en-US" sz="17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3AEA-30A6-4B6D-BE09-7C35E9DF206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29579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pitchFamily="34" charset="-128"/>
              </a:rPr>
              <a:t>Juniors and seniors, undergrad only.  Sorted by 2011-12 SAs.</a:t>
            </a:r>
          </a:p>
          <a:p>
            <a:pPr defTabSz="929579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C31-6640-4338-BE68-994FC0965C3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73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CROSSTABS</a:t>
            </a:r>
          </a:p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  /TABLES=Q48Fr Q48Gr BY division</a:t>
            </a:r>
          </a:p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  /FORMAT=AVALUE TABLES</a:t>
            </a:r>
          </a:p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  /CELLS=COUNT COLUMN</a:t>
            </a:r>
          </a:p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  /COUNT ROUND CELL.</a:t>
            </a:r>
          </a:p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C31-6640-4338-BE68-994FC0965C3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73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endParaRPr lang="en-US" sz="17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3AEA-30A6-4B6D-BE09-7C35E9DF2067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DB891-0996-44D5-AA4B-4F851D8531B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06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14A960-419E-424B-9C01-BA37A37D7E4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14A960-419E-424B-9C01-BA37A37D7E4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wmf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wmf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.w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.wmf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.wmf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.wm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.wmf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2.wmf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2.wmf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2.wmf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2.wmf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2.w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wmf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2.wmf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2.wmf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w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w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w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.w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.w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.w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.w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.wmf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.wmf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7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118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55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18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29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986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00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492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560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668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758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7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078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525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179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363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11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848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141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EDD-9723-4603-98CE-9AD95AFE403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04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B78A-41B2-410C-AADA-9239423FC66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009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FB6E-AA81-4B6F-98BA-0142707F87E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248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D118-89FE-42FB-9B04-1CAFC9913C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200400" y="4800600"/>
          <a:ext cx="2725738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00600"/>
                        <a:ext cx="2725738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39476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B13-F690-4273-A1E4-0C9FCB880A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383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C66F-FCFB-42B2-9CFE-44AB772E8A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74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34AE-93C3-4CE1-900E-2AB66F1629C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850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412D-F679-4E68-9C71-B7824C7F158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406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844D-D8EC-4062-BC81-2BF1B95C657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132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2621-73D5-47B0-A374-B2561D17B6F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891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13B0C-4328-480D-9D17-99378E861B1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465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552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657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63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633787" y="5445125"/>
          <a:ext cx="17002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7" y="5445125"/>
                        <a:ext cx="170021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386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868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985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558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66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2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021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600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72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EDD-9723-4603-98CE-9AD95AFE403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277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B78A-41B2-410C-AADA-9239423FC66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02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2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3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9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6002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FB6E-AA81-4B6F-98BA-0142707F87E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857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D118-89FE-42FB-9B04-1CAFC9913C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954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B13-F690-4273-A1E4-0C9FCB880A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062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C66F-FCFB-42B2-9CFE-44AB772E8A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609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34AE-93C3-4CE1-900E-2AB66F1629C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161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412D-F679-4E68-9C71-B7824C7F158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10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844D-D8EC-4062-BC81-2BF1B95C657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22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2621-73D5-47B0-A374-B2561D17B6F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833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13B0C-4328-480D-9D17-99378E861B1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057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200400" y="4800600"/>
          <a:ext cx="2725738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00600"/>
                        <a:ext cx="2725738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6596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2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4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93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86163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633787" y="5445125"/>
          <a:ext cx="17002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0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7" y="5445125"/>
                        <a:ext cx="170021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590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2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3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84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3784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2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4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08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6040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602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53F9A3-AAD5-4A05-966F-AB11FB458AD3}" type="datetimeFigureOut">
              <a:rPr lang="en-US" smtClean="0">
                <a:solidFill>
                  <a:prstClr val="black"/>
                </a:solidFill>
              </a:rPr>
              <a:pPr/>
              <a:t>7/6/2015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79C67-A79C-42F3-9AFF-01266362363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51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1681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7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2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9805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6A95-644F-4A91-8A6D-35B2106D019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162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200400" y="4800600"/>
          <a:ext cx="2725738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6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00600"/>
                        <a:ext cx="2725738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42720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633787" y="5445125"/>
          <a:ext cx="17002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0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7" y="5445125"/>
                        <a:ext cx="170021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10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05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2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3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04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223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2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4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28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1433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764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53F9A3-AAD5-4A05-966F-AB11FB458AD3}" type="datetimeFigureOut">
              <a:rPr lang="en-US" smtClean="0">
                <a:solidFill>
                  <a:prstClr val="black"/>
                </a:solidFill>
              </a:rPr>
              <a:pPr/>
              <a:t>7/6/2015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79C67-A79C-42F3-9AFF-01266362363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6455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2743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7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52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4204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6A95-644F-4A91-8A6D-35B2106D019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408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34" indent="0" algn="ctr">
              <a:buNone/>
              <a:defRPr/>
            </a:lvl2pPr>
            <a:lvl3pPr marL="913273" indent="0" algn="ctr">
              <a:buNone/>
              <a:defRPr/>
            </a:lvl3pPr>
            <a:lvl4pPr marL="1369910" indent="0" algn="ctr">
              <a:buNone/>
              <a:defRPr/>
            </a:lvl4pPr>
            <a:lvl5pPr marL="1826546" indent="0" algn="ctr">
              <a:buNone/>
              <a:defRPr/>
            </a:lvl5pPr>
            <a:lvl6pPr marL="2283181" indent="0" algn="ctr">
              <a:buNone/>
              <a:defRPr/>
            </a:lvl6pPr>
            <a:lvl7pPr marL="2739819" indent="0" algn="ctr">
              <a:buNone/>
              <a:defRPr/>
            </a:lvl7pPr>
            <a:lvl8pPr marL="3196456" indent="0" algn="ctr">
              <a:buNone/>
              <a:defRPr/>
            </a:lvl8pPr>
            <a:lvl9pPr marL="36530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D2EDD-9723-4603-98CE-9AD95AFE40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933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5B78A-41B2-410C-AADA-9239423FC6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880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34" indent="0">
              <a:buNone/>
              <a:defRPr sz="1800"/>
            </a:lvl2pPr>
            <a:lvl3pPr marL="913273" indent="0">
              <a:buNone/>
              <a:defRPr sz="1600"/>
            </a:lvl3pPr>
            <a:lvl4pPr marL="1369910" indent="0">
              <a:buNone/>
              <a:defRPr sz="1400"/>
            </a:lvl4pPr>
            <a:lvl5pPr marL="1826546" indent="0">
              <a:buNone/>
              <a:defRPr sz="1400"/>
            </a:lvl5pPr>
            <a:lvl6pPr marL="2283181" indent="0">
              <a:buNone/>
              <a:defRPr sz="1400"/>
            </a:lvl6pPr>
            <a:lvl7pPr marL="2739819" indent="0">
              <a:buNone/>
              <a:defRPr sz="1400"/>
            </a:lvl7pPr>
            <a:lvl8pPr marL="3196456" indent="0">
              <a:buNone/>
              <a:defRPr sz="1400"/>
            </a:lvl8pPr>
            <a:lvl9pPr marL="36530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1FB6E-AA81-4B6F-98BA-0142707F87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17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53F9A3-AAD5-4A05-966F-AB11FB458AD3}" type="datetimeFigureOut">
              <a:rPr lang="en-US" smtClean="0">
                <a:solidFill>
                  <a:prstClr val="black"/>
                </a:solidFill>
              </a:rPr>
              <a:pPr/>
              <a:t>7/6/2015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79C67-A79C-42F3-9AFF-01266362363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508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FD118-89FE-42FB-9B04-1CAFC9913C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487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4" indent="0">
              <a:buNone/>
              <a:defRPr sz="2000" b="1"/>
            </a:lvl2pPr>
            <a:lvl3pPr marL="913273" indent="0">
              <a:buNone/>
              <a:defRPr sz="1800" b="1"/>
            </a:lvl3pPr>
            <a:lvl4pPr marL="1369910" indent="0">
              <a:buNone/>
              <a:defRPr sz="1600" b="1"/>
            </a:lvl4pPr>
            <a:lvl5pPr marL="1826546" indent="0">
              <a:buNone/>
              <a:defRPr sz="1600" b="1"/>
            </a:lvl5pPr>
            <a:lvl6pPr marL="2283181" indent="0">
              <a:buNone/>
              <a:defRPr sz="1600" b="1"/>
            </a:lvl6pPr>
            <a:lvl7pPr marL="2739819" indent="0">
              <a:buNone/>
              <a:defRPr sz="1600" b="1"/>
            </a:lvl7pPr>
            <a:lvl8pPr marL="3196456" indent="0">
              <a:buNone/>
              <a:defRPr sz="1600" b="1"/>
            </a:lvl8pPr>
            <a:lvl9pPr marL="36530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4" indent="0">
              <a:buNone/>
              <a:defRPr sz="2000" b="1"/>
            </a:lvl2pPr>
            <a:lvl3pPr marL="913273" indent="0">
              <a:buNone/>
              <a:defRPr sz="1800" b="1"/>
            </a:lvl3pPr>
            <a:lvl4pPr marL="1369910" indent="0">
              <a:buNone/>
              <a:defRPr sz="1600" b="1"/>
            </a:lvl4pPr>
            <a:lvl5pPr marL="1826546" indent="0">
              <a:buNone/>
              <a:defRPr sz="1600" b="1"/>
            </a:lvl5pPr>
            <a:lvl6pPr marL="2283181" indent="0">
              <a:buNone/>
              <a:defRPr sz="1600" b="1"/>
            </a:lvl6pPr>
            <a:lvl7pPr marL="2739819" indent="0">
              <a:buNone/>
              <a:defRPr sz="1600" b="1"/>
            </a:lvl7pPr>
            <a:lvl8pPr marL="3196456" indent="0">
              <a:buNone/>
              <a:defRPr sz="1600" b="1"/>
            </a:lvl8pPr>
            <a:lvl9pPr marL="36530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D3B13-F690-4273-A1E4-0C9FCB880A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521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2C66F-FCFB-42B2-9CFE-44AB772E8A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149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434AE-93C3-4CE1-900E-2AB66F1629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404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34" indent="0">
              <a:buNone/>
              <a:defRPr sz="1200"/>
            </a:lvl2pPr>
            <a:lvl3pPr marL="913273" indent="0">
              <a:buNone/>
              <a:defRPr sz="1000"/>
            </a:lvl3pPr>
            <a:lvl4pPr marL="1369910" indent="0">
              <a:buNone/>
              <a:defRPr sz="900"/>
            </a:lvl4pPr>
            <a:lvl5pPr marL="1826546" indent="0">
              <a:buNone/>
              <a:defRPr sz="900"/>
            </a:lvl5pPr>
            <a:lvl6pPr marL="2283181" indent="0">
              <a:buNone/>
              <a:defRPr sz="900"/>
            </a:lvl6pPr>
            <a:lvl7pPr marL="2739819" indent="0">
              <a:buNone/>
              <a:defRPr sz="900"/>
            </a:lvl7pPr>
            <a:lvl8pPr marL="3196456" indent="0">
              <a:buNone/>
              <a:defRPr sz="900"/>
            </a:lvl8pPr>
            <a:lvl9pPr marL="36530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7412D-F679-4E68-9C71-B7824C7F15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859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34" indent="0">
              <a:buNone/>
              <a:defRPr sz="2800"/>
            </a:lvl2pPr>
            <a:lvl3pPr marL="913273" indent="0">
              <a:buNone/>
              <a:defRPr sz="2400"/>
            </a:lvl3pPr>
            <a:lvl4pPr marL="1369910" indent="0">
              <a:buNone/>
              <a:defRPr sz="2000"/>
            </a:lvl4pPr>
            <a:lvl5pPr marL="1826546" indent="0">
              <a:buNone/>
              <a:defRPr sz="2000"/>
            </a:lvl5pPr>
            <a:lvl6pPr marL="2283181" indent="0">
              <a:buNone/>
              <a:defRPr sz="2000"/>
            </a:lvl6pPr>
            <a:lvl7pPr marL="2739819" indent="0">
              <a:buNone/>
              <a:defRPr sz="2000"/>
            </a:lvl7pPr>
            <a:lvl8pPr marL="3196456" indent="0">
              <a:buNone/>
              <a:defRPr sz="2000"/>
            </a:lvl8pPr>
            <a:lvl9pPr marL="365309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34" indent="0">
              <a:buNone/>
              <a:defRPr sz="1200"/>
            </a:lvl2pPr>
            <a:lvl3pPr marL="913273" indent="0">
              <a:buNone/>
              <a:defRPr sz="1000"/>
            </a:lvl3pPr>
            <a:lvl4pPr marL="1369910" indent="0">
              <a:buNone/>
              <a:defRPr sz="900"/>
            </a:lvl4pPr>
            <a:lvl5pPr marL="1826546" indent="0">
              <a:buNone/>
              <a:defRPr sz="900"/>
            </a:lvl5pPr>
            <a:lvl6pPr marL="2283181" indent="0">
              <a:buNone/>
              <a:defRPr sz="900"/>
            </a:lvl6pPr>
            <a:lvl7pPr marL="2739819" indent="0">
              <a:buNone/>
              <a:defRPr sz="900"/>
            </a:lvl7pPr>
            <a:lvl8pPr marL="3196456" indent="0">
              <a:buNone/>
              <a:defRPr sz="900"/>
            </a:lvl8pPr>
            <a:lvl9pPr marL="36530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A844D-D8EC-4062-BC81-2BF1B95C65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191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12621-73D5-47B0-A374-B2561D17B6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9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13B0C-4328-480D-9D17-99378E861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132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200400" y="4800600"/>
          <a:ext cx="2725738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00600"/>
                        <a:ext cx="2725738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91413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633787" y="5445125"/>
          <a:ext cx="17002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7" y="5445125"/>
                        <a:ext cx="170021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515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4342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2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3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12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00083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2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4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36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0596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452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53F9A3-AAD5-4A05-966F-AB11FB458AD3}" type="datetimeFigureOut">
              <a:rPr lang="en-US" smtClean="0">
                <a:solidFill>
                  <a:prstClr val="black"/>
                </a:solidFill>
              </a:rPr>
              <a:pPr/>
              <a:t>7/6/2015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79C67-A79C-42F3-9AFF-01266362363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075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1634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7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60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24052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2D12C8-A000-4A02-9248-6E053F112CA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434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200400" y="4800600"/>
          <a:ext cx="2725738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00600"/>
                        <a:ext cx="2725738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776673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633787" y="5445125"/>
          <a:ext cx="17002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7" y="5445125"/>
                        <a:ext cx="170021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279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2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3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32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071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7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7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90720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2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4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56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889756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7622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53F9A3-AAD5-4A05-966F-AB11FB458AD3}" type="datetimeFigureOut">
              <a:rPr lang="en-US" smtClean="0">
                <a:solidFill>
                  <a:prstClr val="black"/>
                </a:solidFill>
              </a:rPr>
              <a:pPr/>
              <a:t>7/6/2015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79C67-A79C-42F3-9AFF-01266362363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121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0041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7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180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1345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2D12C8-A000-4A02-9248-6E053F112CA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5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92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2D12C8-A000-4A02-9248-6E053F112CA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61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200400" y="4800600"/>
          <a:ext cx="2725738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00600"/>
                        <a:ext cx="2725738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2078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633787" y="5445125"/>
          <a:ext cx="17002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7" y="5445125"/>
                        <a:ext cx="170021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22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2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3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89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505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2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4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3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724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25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53F9A3-AAD5-4A05-966F-AB11FB458AD3}" type="datetimeFigureOut">
              <a:rPr lang="en-US" smtClean="0">
                <a:solidFill>
                  <a:prstClr val="black"/>
                </a:solidFill>
              </a:rPr>
              <a:pPr/>
              <a:t>7/6/2015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79C67-A79C-42F3-9AFF-01266362363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01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3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7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37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321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2D12C8-A000-4A02-9248-6E053F112CA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47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08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9144000" cy="685800"/>
          </a:xfrm>
        </p:grpSpPr>
        <p:sp>
          <p:nvSpPr>
            <p:cNvPr id="4" name="Rectangle 13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685800"/>
            </a:xfrm>
            <a:prstGeom prst="rect">
              <a:avLst/>
            </a:prstGeom>
            <a:gradFill rotWithShape="1">
              <a:gsLst>
                <a:gs pos="0">
                  <a:srgbClr val="003366"/>
                </a:gs>
                <a:gs pos="100000">
                  <a:srgbClr val="2560B3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Line 16"/>
            <p:cNvSpPr>
              <a:spLocks noChangeShapeType="1"/>
            </p:cNvSpPr>
            <p:nvPr userDrawn="1"/>
          </p:nvSpPr>
          <p:spPr bwMode="auto">
            <a:xfrm>
              <a:off x="0" y="685800"/>
              <a:ext cx="9144000" cy="0"/>
            </a:xfrm>
            <a:prstGeom prst="line">
              <a:avLst/>
            </a:prstGeom>
            <a:noFill/>
            <a:ln w="19050" cmpd="sng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503238"/>
            </a:xfrm>
            <a:prstGeom prst="rect">
              <a:avLst/>
            </a:prstGeom>
            <a:gradFill rotWithShape="1">
              <a:gsLst>
                <a:gs pos="0">
                  <a:srgbClr val="001F3E">
                    <a:gamma/>
                    <a:shade val="76471"/>
                    <a:invGamma/>
                    <a:alpha val="60001"/>
                  </a:srgbClr>
                </a:gs>
                <a:gs pos="100000">
                  <a:srgbClr val="001F3E"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3124200"/>
            <a:ext cx="9144000" cy="6858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314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9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7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71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64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79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80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56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14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4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14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95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03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83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 userDrawn="1"/>
        </p:nvGraphicFramePr>
        <p:xfrm>
          <a:off x="3200400" y="4800600"/>
          <a:ext cx="2725738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7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00600"/>
                        <a:ext cx="2725738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949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 userDrawn="1"/>
        </p:nvGraphicFramePr>
        <p:xfrm>
          <a:off x="3633788" y="5445125"/>
          <a:ext cx="1700212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8" y="5445125"/>
                        <a:ext cx="1700212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16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0" cy="6478587"/>
            <a:chOff x="144" y="96"/>
            <a:chExt cx="5472" cy="4124"/>
          </a:xfrm>
        </p:grpSpPr>
        <p:sp>
          <p:nvSpPr>
            <p:cNvPr id="5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6" name="Object 7"/>
            <p:cNvGraphicFramePr>
              <a:graphicFrameLocks noChangeAspect="1"/>
            </p:cNvGraphicFramePr>
            <p:nvPr userDrawn="1"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5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26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0" cy="6478587"/>
            <a:chOff x="144" y="96"/>
            <a:chExt cx="5472" cy="4124"/>
          </a:xfrm>
        </p:grpSpPr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7" name="Object 7"/>
            <p:cNvGraphicFramePr>
              <a:graphicFrameLocks noChangeAspect="1"/>
            </p:cNvGraphicFramePr>
            <p:nvPr userDrawn="1"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79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6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78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F97099F-B503-4747-86A2-457038EC9F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7/6/2015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8570220-7658-4540-B86B-0CA810EA7CB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6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04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437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0" cy="6478587"/>
            <a:chOff x="144" y="96"/>
            <a:chExt cx="5472" cy="4124"/>
          </a:xfrm>
        </p:grpSpPr>
        <p:sp>
          <p:nvSpPr>
            <p:cNvPr id="4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5" name="Object 7"/>
            <p:cNvGraphicFramePr>
              <a:graphicFrameLocks noChangeAspect="1"/>
            </p:cNvGraphicFramePr>
            <p:nvPr userDrawn="1"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03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96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D2EDD-9723-4603-98CE-9AD95AFE40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63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5B78A-41B2-410C-AADA-9239423FC6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73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1FB6E-AA81-4B6F-98BA-0142707F87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61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FD118-89FE-42FB-9B04-1CAFC9913C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29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D3B13-F690-4273-A1E4-0C9FCB880A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52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2C66F-FCFB-42B2-9CFE-44AB772E8A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350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434AE-93C3-4CE1-900E-2AB66F1629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8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7412D-F679-4E68-9C71-B7824C7F15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7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04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A844D-D8EC-4062-BC81-2BF1B95C65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9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12621-73D5-47B0-A374-B2561D17B6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435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13B0C-4328-480D-9D17-99378E861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94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D2EDD-9723-4603-98CE-9AD95AFE40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986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5B78A-41B2-410C-AADA-9239423FC6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4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1FB6E-AA81-4B6F-98BA-0142707F87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528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FD118-89FE-42FB-9B04-1CAFC9913C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36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D3B13-F690-4273-A1E4-0C9FCB880A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49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2C66F-FCFB-42B2-9CFE-44AB772E8A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937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434AE-93C3-4CE1-900E-2AB66F1629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2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43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7412D-F679-4E68-9C71-B7824C7F15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A844D-D8EC-4062-BC81-2BF1B95C65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876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12621-73D5-47B0-A374-B2561D17B6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562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13B0C-4328-480D-9D17-99378E861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14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200400" y="4800600"/>
          <a:ext cx="2725738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0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00600"/>
                        <a:ext cx="2725738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2790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633787" y="5445125"/>
          <a:ext cx="17002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4" name="Photo Editor Photo" r:id="rId3" imgW="11200000" imgH="5800000" progId="">
                  <p:embed/>
                </p:oleObj>
              </mc:Choice>
              <mc:Fallback>
                <p:oleObj name="Photo Editor Photo" r:id="rId3" imgW="11200000" imgH="5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7" y="5445125"/>
                        <a:ext cx="170021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413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2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3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68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6628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2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4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92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8308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99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53F9A3-AAD5-4A05-966F-AB11FB458AD3}" type="datetimeFigureOut">
              <a:rPr lang="en-US" smtClean="0">
                <a:solidFill>
                  <a:prstClr val="black"/>
                </a:solidFill>
              </a:rPr>
              <a:pPr/>
              <a:t>7/6/2015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79C67-A79C-42F3-9AFF-01266362363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3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818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1514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7" name="Group 5"/>
          <p:cNvGrpSpPr>
            <a:grpSpLocks/>
          </p:cNvGrpSpPr>
          <p:nvPr userDrawn="1"/>
        </p:nvGrpSpPr>
        <p:grpSpPr bwMode="auto">
          <a:xfrm>
            <a:off x="228600" y="227013"/>
            <a:ext cx="8686801" cy="6478594"/>
            <a:chOff x="144" y="96"/>
            <a:chExt cx="5472" cy="4124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44" y="96"/>
              <a:ext cx="5472" cy="4080"/>
            </a:xfrm>
            <a:prstGeom prst="rect">
              <a:avLst/>
            </a:prstGeom>
            <a:noFill/>
            <a:ln w="38100" cmpd="dbl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4968" y="3996"/>
            <a:ext cx="43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16" name="Image Document" r:id="rId3" imgW="8591400" imgH="4448160" progId="">
                    <p:embed/>
                  </p:oleObj>
                </mc:Choice>
                <mc:Fallback>
                  <p:oleObj name="Image Document" r:id="rId3" imgW="8591400" imgH="44481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3996"/>
                          <a:ext cx="43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8" y="3984"/>
              <a:ext cx="168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1540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6A95-644F-4A91-8A6D-35B2106D019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518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814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40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247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268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951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651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9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820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280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07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561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551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909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336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131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064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49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2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2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1.xml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C57D-635C-4880-9B5B-A2B5C1BF823D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98534-E3A7-47F9-BEEC-5999FE63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0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6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693C-FCF0-4B7B-8051-51E7517B4F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4D7FF-1ECD-4F41-9101-FE56AFE38C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6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4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4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2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5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1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8" tIns="45664" rIns="91328" bIns="456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8" tIns="45664" rIns="91328" bIns="456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8" tIns="45664" rIns="91328" bIns="4566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8" tIns="45664" rIns="91328" bIns="4566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8" tIns="45664" rIns="91328" bIns="4566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0F7028-7B95-473B-87B1-2A3054453E5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8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63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27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6991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654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478" indent="-342478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033" indent="-285398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592" indent="-22832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228" indent="-22832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866" indent="-22832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1501" indent="-22832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137" indent="-22832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4772" indent="-22832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1410" indent="-22832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6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4" algn="l" defTabSz="4566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3" algn="l" defTabSz="4566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10" algn="l" defTabSz="4566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46" algn="l" defTabSz="4566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81" algn="l" defTabSz="4566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19" algn="l" defTabSz="4566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56" algn="l" defTabSz="4566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91" algn="l" defTabSz="4566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8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1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4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7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 userDrawn="1"/>
        </p:nvSpPr>
        <p:spPr bwMode="auto">
          <a:xfrm>
            <a:off x="-7938" y="8311"/>
            <a:ext cx="9156701" cy="599122"/>
          </a:xfrm>
          <a:custGeom>
            <a:avLst/>
            <a:gdLst>
              <a:gd name="T0" fmla="*/ 0 w 9156997"/>
              <a:gd name="T1" fmla="*/ 7467 h 430772"/>
              <a:gd name="T2" fmla="*/ 9155300 w 9156997"/>
              <a:gd name="T3" fmla="*/ 0 h 430772"/>
              <a:gd name="T4" fmla="*/ 4856099 w 9156997"/>
              <a:gd name="T5" fmla="*/ 336089 h 430772"/>
              <a:gd name="T6" fmla="*/ 3126022 w 9156997"/>
              <a:gd name="T7" fmla="*/ 0 h 430772"/>
              <a:gd name="T8" fmla="*/ 7427 w 9156997"/>
              <a:gd name="T9" fmla="*/ 433183 h 430772"/>
              <a:gd name="T10" fmla="*/ 0 w 9156997"/>
              <a:gd name="T11" fmla="*/ 7467 h 4307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56997"/>
              <a:gd name="T19" fmla="*/ 0 h 430772"/>
              <a:gd name="T20" fmla="*/ 9156997 w 9156997"/>
              <a:gd name="T21" fmla="*/ 430772 h 4307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56997" h="430772">
                <a:moveTo>
                  <a:pt x="0" y="7427"/>
                </a:moveTo>
                <a:lnTo>
                  <a:pt x="9156997" y="0"/>
                </a:lnTo>
                <a:lnTo>
                  <a:pt x="4856996" y="334219"/>
                </a:lnTo>
                <a:lnTo>
                  <a:pt x="3126599" y="0"/>
                </a:lnTo>
                <a:lnTo>
                  <a:pt x="7427" y="430772"/>
                </a:lnTo>
                <a:lnTo>
                  <a:pt x="0" y="7427"/>
                </a:lnTo>
                <a:close/>
              </a:path>
            </a:pathLst>
          </a:custGeom>
          <a:gradFill rotWithShape="1">
            <a:gsLst>
              <a:gs pos="0">
                <a:srgbClr val="D9E6F7"/>
              </a:gs>
              <a:gs pos="46001">
                <a:srgbClr val="C6D9F1"/>
              </a:gs>
              <a:gs pos="100000">
                <a:srgbClr val="C6D9F1"/>
              </a:gs>
            </a:gsLst>
            <a:lin ang="5400000"/>
          </a:gradFill>
          <a:ln>
            <a:noFill/>
          </a:ln>
          <a:effectLst>
            <a:outerShdw blurRad="63500" dist="38100" dir="5400000" algn="t" rotWithShape="0">
              <a:srgbClr val="000000">
                <a:alpha val="998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Frutiger 57Cn" charset="0"/>
            </a:endParaRPr>
          </a:p>
        </p:txBody>
      </p:sp>
      <p:sp>
        <p:nvSpPr>
          <p:cNvPr id="11" name="Isosceles Triangle 10"/>
          <p:cNvSpPr/>
          <p:nvPr userDrawn="1"/>
        </p:nvSpPr>
        <p:spPr bwMode="auto">
          <a:xfrm>
            <a:off x="1760538" y="36664"/>
            <a:ext cx="2411412" cy="600931"/>
          </a:xfrm>
          <a:prstGeom prst="triangle">
            <a:avLst/>
          </a:prstGeom>
          <a:solidFill>
            <a:srgbClr val="B7CAE1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Isosceles Triangle 25"/>
          <p:cNvSpPr/>
          <p:nvPr userDrawn="1"/>
        </p:nvSpPr>
        <p:spPr bwMode="auto">
          <a:xfrm>
            <a:off x="7959725" y="19676"/>
            <a:ext cx="1203325" cy="609982"/>
          </a:xfrm>
          <a:custGeom>
            <a:avLst/>
            <a:gdLst>
              <a:gd name="connsiteX0" fmla="*/ 0 w 2390324"/>
              <a:gd name="connsiteY0" fmla="*/ 527323 h 527323"/>
              <a:gd name="connsiteX1" fmla="*/ 1195162 w 2390324"/>
              <a:gd name="connsiteY1" fmla="*/ 0 h 527323"/>
              <a:gd name="connsiteX2" fmla="*/ 2390324 w 2390324"/>
              <a:gd name="connsiteY2" fmla="*/ 527323 h 527323"/>
              <a:gd name="connsiteX3" fmla="*/ 0 w 2390324"/>
              <a:gd name="connsiteY3" fmla="*/ 527323 h 527323"/>
              <a:gd name="connsiteX0" fmla="*/ 0 w 1400047"/>
              <a:gd name="connsiteY0" fmla="*/ 527323 h 527323"/>
              <a:gd name="connsiteX1" fmla="*/ 1195162 w 1400047"/>
              <a:gd name="connsiteY1" fmla="*/ 0 h 527323"/>
              <a:gd name="connsiteX2" fmla="*/ 1400047 w 1400047"/>
              <a:gd name="connsiteY2" fmla="*/ 512205 h 527323"/>
              <a:gd name="connsiteX3" fmla="*/ 0 w 1400047"/>
              <a:gd name="connsiteY3" fmla="*/ 527323 h 527323"/>
              <a:gd name="connsiteX0" fmla="*/ 0 w 1203504"/>
              <a:gd name="connsiteY0" fmla="*/ 527323 h 527323"/>
              <a:gd name="connsiteX1" fmla="*/ 1195162 w 1203504"/>
              <a:gd name="connsiteY1" fmla="*/ 0 h 527323"/>
              <a:gd name="connsiteX2" fmla="*/ 1203504 w 1203504"/>
              <a:gd name="connsiteY2" fmla="*/ 519764 h 527323"/>
              <a:gd name="connsiteX3" fmla="*/ 0 w 1203504"/>
              <a:gd name="connsiteY3" fmla="*/ 527323 h 527323"/>
              <a:gd name="connsiteX0" fmla="*/ 0 w 1203504"/>
              <a:gd name="connsiteY0" fmla="*/ 527323 h 534882"/>
              <a:gd name="connsiteX1" fmla="*/ 1195162 w 1203504"/>
              <a:gd name="connsiteY1" fmla="*/ 0 h 534882"/>
              <a:gd name="connsiteX2" fmla="*/ 1203504 w 1203504"/>
              <a:gd name="connsiteY2" fmla="*/ 534882 h 534882"/>
              <a:gd name="connsiteX3" fmla="*/ 0 w 1203504"/>
              <a:gd name="connsiteY3" fmla="*/ 527323 h 53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504" h="534882">
                <a:moveTo>
                  <a:pt x="0" y="527323"/>
                </a:moveTo>
                <a:lnTo>
                  <a:pt x="1195162" y="0"/>
                </a:lnTo>
                <a:lnTo>
                  <a:pt x="1203504" y="534882"/>
                </a:lnTo>
                <a:lnTo>
                  <a:pt x="0" y="527323"/>
                </a:lnTo>
                <a:close/>
              </a:path>
            </a:pathLst>
          </a:custGeom>
          <a:solidFill>
            <a:srgbClr val="B7CAE1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569" name="Rectangle 17"/>
          <p:cNvSpPr>
            <a:spLocks noChangeArrowheads="1"/>
          </p:cNvSpPr>
          <p:nvPr userDrawn="1"/>
        </p:nvSpPr>
        <p:spPr bwMode="auto">
          <a:xfrm>
            <a:off x="0" y="542925"/>
            <a:ext cx="9144000" cy="27305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565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003366">
                  <a:alpha val="70000"/>
                </a:srgbClr>
              </a:gs>
              <a:gs pos="100000">
                <a:srgbClr val="2560B3">
                  <a:alpha val="70000"/>
                </a:srgbClr>
              </a:gs>
              <a:gs pos="49000">
                <a:srgbClr val="2560B3">
                  <a:alpha val="7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726363" y="6553200"/>
            <a:ext cx="1417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fld id="{158A645B-05BC-5E4A-9CFC-CA448B0FA58F}" type="slidenum">
              <a:rPr lang="en-US" sz="1400" b="1">
                <a:solidFill>
                  <a:prstClr val="black"/>
                </a:solidFill>
                <a:latin typeface="Arial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68" name="Line 16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570" name="Rectangle 18"/>
          <p:cNvSpPr>
            <a:spLocks noChangeArrowheads="1"/>
          </p:cNvSpPr>
          <p:nvPr userDrawn="1"/>
        </p:nvSpPr>
        <p:spPr bwMode="auto">
          <a:xfrm>
            <a:off x="0" y="0"/>
            <a:ext cx="9144000" cy="503238"/>
          </a:xfrm>
          <a:prstGeom prst="rect">
            <a:avLst/>
          </a:prstGeom>
          <a:gradFill rotWithShape="1">
            <a:gsLst>
              <a:gs pos="0">
                <a:srgbClr val="001F3E">
                  <a:gamma/>
                  <a:shade val="76471"/>
                  <a:invGamma/>
                  <a:alpha val="60001"/>
                </a:srgbClr>
              </a:gs>
              <a:gs pos="100000">
                <a:srgbClr val="001F3E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56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75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/>
          <a:ea typeface="ＭＳ Ｐゴシック" charset="-128"/>
          <a:cs typeface="Calibri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ambri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ambri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ambri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ambria" charset="0"/>
          <a:ea typeface="ＭＳ Ｐゴシック" charset="-128"/>
          <a:cs typeface="ＭＳ Ｐゴシック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Frutiger 57Cn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Frutiger 57Cn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Frutiger 57Cn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Frutiger 57Cn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78E"/>
        </a:buClr>
        <a:buFont typeface="Wingdings" charset="2"/>
        <a:buChar char="§"/>
        <a:defRPr sz="28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682625" indent="-338138" algn="l" rtl="0" eaLnBrk="0" fontAlgn="base" hangingPunct="0">
        <a:spcBef>
          <a:spcPct val="20000"/>
        </a:spcBef>
        <a:spcAft>
          <a:spcPct val="0"/>
        </a:spcAft>
        <a:buClr>
          <a:srgbClr val="00478E"/>
        </a:buClr>
        <a:buFont typeface="Arial Unicode MS" charset="0"/>
        <a:buChar char="-"/>
        <a:defRPr sz="2400">
          <a:solidFill>
            <a:srgbClr val="4D4D4D"/>
          </a:solidFill>
          <a:latin typeface="Calibri"/>
          <a:ea typeface="ＭＳ Ｐゴシック" pitchFamily="-105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400">
          <a:solidFill>
            <a:schemeClr val="tx1"/>
          </a:solidFill>
          <a:latin typeface="Myriad Roman" pitchFamily="34" charset="0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Myriad Roman" pitchFamily="34" charset="0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Myriad Roman" pitchFamily="34" charset="0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-105" charset="2"/>
        <a:buChar char="§"/>
        <a:defRPr sz="1600">
          <a:solidFill>
            <a:schemeClr val="tx1"/>
          </a:solidFill>
          <a:latin typeface="Myriad Roman" pitchFamily="34" charset="0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-105" charset="2"/>
        <a:buChar char="§"/>
        <a:defRPr sz="1600">
          <a:solidFill>
            <a:schemeClr val="tx1"/>
          </a:solidFill>
          <a:latin typeface="Myriad Roman" pitchFamily="34" charset="0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-105" charset="2"/>
        <a:buChar char="§"/>
        <a:defRPr sz="1600">
          <a:solidFill>
            <a:schemeClr val="tx1"/>
          </a:solidFill>
          <a:latin typeface="Myriad Roman" pitchFamily="34" charset="0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-105" charset="2"/>
        <a:buChar char="§"/>
        <a:defRPr sz="1600">
          <a:solidFill>
            <a:schemeClr val="tx1"/>
          </a:solidFill>
          <a:latin typeface="Myriad Roman" pitchFamily="34" charset="0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C57D-635C-4880-9B5B-A2B5C1BF8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98534-E3A7-47F9-BEEC-5999FE634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0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519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0F7028-7B95-473B-87B1-2A3054453E5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0F7028-7B95-473B-87B1-2A3054453E5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67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12.JP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05.xml"/><Relationship Id="rId1" Type="http://schemas.openxmlformats.org/officeDocument/2006/relationships/themeOverride" Target="../theme/themeOverr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0.xml"/><Relationship Id="rId4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05.xml"/><Relationship Id="rId1" Type="http://schemas.openxmlformats.org/officeDocument/2006/relationships/themeOverride" Target="../theme/themeOverr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5" Type="http://schemas.openxmlformats.org/officeDocument/2006/relationships/hyperlink" Target="http://www.ncaa.org/research" TargetMode="External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01975"/>
            <a:ext cx="8382000" cy="147002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Myths and Realities about Academic Issues in Division I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June 2015</a:t>
            </a:r>
            <a:b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NCAA Regional Rules Seminar – Denver</a:t>
            </a:r>
            <a:b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Shauna Cobb</a:t>
            </a:r>
            <a:r>
              <a:rPr lang="en-US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Azure </a:t>
            </a:r>
            <a:r>
              <a:rPr lang="en-US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Davey</a:t>
            </a:r>
            <a:br>
              <a:rPr lang="en-US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Tom Paskus</a:t>
            </a:r>
            <a:br>
              <a:rPr lang="en-US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42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How to define “major clustering”?</a:t>
            </a:r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876800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Case, Greer &amp; Brown (1987) – Clustering = 25% or more of student-athletes on a team with the same major.</a:t>
            </a:r>
          </a:p>
          <a:p>
            <a:pPr lvl="1" algn="just"/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This definition lacks sufficient nuance.</a:t>
            </a:r>
          </a:p>
          <a:p>
            <a:pPr lvl="1" algn="just"/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30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843088"/>
            <a:ext cx="7862888" cy="412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ceholder 2"/>
          <p:cNvSpPr txBox="1">
            <a:spLocks noChangeArrowheads="1"/>
          </p:cNvSpPr>
          <p:nvPr/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Majors of MFB/MBB vs. Other Male SAs</a:t>
            </a:r>
          </a:p>
          <a:p>
            <a:r>
              <a:rPr lang="en-US" sz="18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(Division I School – No Statistically Significant Difference)</a:t>
            </a:r>
            <a:endParaRPr lang="en-US" sz="18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0" y="5167884"/>
            <a:ext cx="685800" cy="2423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79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829395"/>
              </p:ext>
            </p:extLst>
          </p:nvPr>
        </p:nvGraphicFramePr>
        <p:xfrm>
          <a:off x="76200" y="469904"/>
          <a:ext cx="8986838" cy="6357540"/>
        </p:xfrm>
        <a:graphic>
          <a:graphicData uri="http://schemas.openxmlformats.org/drawingml/2006/table">
            <a:tbl>
              <a:tblPr/>
              <a:tblGrid>
                <a:gridCol w="2194506"/>
                <a:gridCol w="640064"/>
                <a:gridCol w="612632"/>
                <a:gridCol w="612632"/>
                <a:gridCol w="612632"/>
                <a:gridCol w="612632"/>
                <a:gridCol w="612632"/>
                <a:gridCol w="612632"/>
                <a:gridCol w="612632"/>
                <a:gridCol w="612632"/>
                <a:gridCol w="62420"/>
                <a:gridCol w="1188792"/>
              </a:tblGrid>
              <a:tr h="249761"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Majors in Division I Football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42" marR="5842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6000">
                <a:tc gridSpan="12">
                  <a:txBody>
                    <a:bodyPr/>
                    <a:lstStyle/>
                    <a:p>
                      <a:pPr algn="ctr" rtl="0" fontAlgn="ctr"/>
                      <a:endParaRPr lang="en-US" sz="7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ctr"/>
                      <a:endParaRPr lang="en-US" sz="7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842" marR="5842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8301">
                <a:tc gridSpan="10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sng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Football</a:t>
                      </a:r>
                      <a:r>
                        <a:rPr lang="en-US" sz="110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Student-Athletes</a:t>
                      </a: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Overall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Male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National</a:t>
                      </a:r>
                      <a:b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N=734,133</a:t>
                      </a:r>
                      <a:endParaRPr lang="en-US" sz="9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9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Major</a:t>
                      </a:r>
                      <a:r>
                        <a:rPr lang="en-US" sz="1100" b="1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Category</a:t>
                      </a:r>
                      <a:endParaRPr lang="en-US" sz="1100" b="1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Academic Year</a:t>
                      </a: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Academic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Year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2003-04</a:t>
                      </a:r>
                      <a:b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N=9,728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2004-05</a:t>
                      </a:r>
                      <a:b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N=9,603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2005-06</a:t>
                      </a:r>
                      <a:b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N=9,664</a:t>
                      </a:r>
                      <a:endParaRPr lang="en-US" sz="9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2006-07</a:t>
                      </a:r>
                      <a:b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N=9,610</a:t>
                      </a:r>
                      <a:endParaRPr lang="en-US" sz="9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2007-08</a:t>
                      </a:r>
                      <a:b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N=9,642</a:t>
                      </a:r>
                      <a:endParaRPr lang="en-US" sz="9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2008-09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N=9,732</a:t>
                      </a:r>
                      <a:endParaRPr lang="en-US" sz="9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2009-10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N=9,773</a:t>
                      </a:r>
                      <a:endParaRPr lang="en-US" sz="9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2010-11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N=9,833</a:t>
                      </a:r>
                      <a:endParaRPr lang="en-US" sz="9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2011-12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N=9,904</a:t>
                      </a:r>
                      <a:endParaRPr lang="en-US" sz="900" b="1" i="0" u="none" strike="noStrike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2010-11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83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Social Sciences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23.7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24.7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24.7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24.5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16.4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41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Business, Management, Marketing and Related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18.7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18.6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25.5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41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Liberal Arts &amp; Sciences,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General Studies and Humanities</a:t>
                      </a: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13.0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14.4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41166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Communication, </a:t>
                      </a:r>
                      <a:b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Journalism and Related</a:t>
                      </a: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8.8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8.5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9.3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41166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Parks, Recreation, </a:t>
                      </a:r>
                      <a:b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Leisure and Fitness</a:t>
                      </a: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2.6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8370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7.8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5.8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5.7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2.9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83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Multi/Interdisciplinary Studies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6.1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2.8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41166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Engineering and Engineering Technology</a:t>
                      </a: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5.3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12.6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8370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Biological &amp; Biomedical Studies</a:t>
                      </a: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3.8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7.0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83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Psychology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3.3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3.2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41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Health Professions and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Related Clinical Services</a:t>
                      </a: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2.9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41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Area, Ethnic, Cultural and Gender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Studies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842" marR="5842" marT="5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425076">
                <a:tc gridSpan="12">
                  <a:txBody>
                    <a:bodyPr/>
                    <a:lstStyle/>
                    <a:p>
                      <a:pPr algn="ctr" rtl="0" fontAlgn="ctr"/>
                      <a:endParaRPr lang="en-US" sz="1100" b="0" i="1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2" marR="5842" marT="584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843" marR="5843" marT="5843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7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8392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Division I Student-Athlete Self-Report of Issues with Major Choice</a:t>
            </a:r>
          </a:p>
        </p:txBody>
      </p:sp>
      <p:graphicFrame>
        <p:nvGraphicFramePr>
          <p:cNvPr id="213059" name="Group 67"/>
          <p:cNvGraphicFramePr>
            <a:graphicFrameLocks noGrp="1"/>
          </p:cNvGraphicFramePr>
          <p:nvPr>
            <p:ph idx="1"/>
          </p:nvPr>
        </p:nvGraphicFramePr>
        <p:xfrm>
          <a:off x="76200" y="1356360"/>
          <a:ext cx="8991600" cy="1645920"/>
        </p:xfrm>
        <a:graphic>
          <a:graphicData uri="http://schemas.openxmlformats.org/drawingml/2006/table">
            <a:tbl>
              <a:tblPr/>
              <a:tblGrid>
                <a:gridCol w="1295400"/>
                <a:gridCol w="1282700"/>
                <a:gridCol w="1282700"/>
                <a:gridCol w="641350"/>
                <a:gridCol w="641350"/>
                <a:gridCol w="1282700"/>
                <a:gridCol w="1282700"/>
                <a:gridCol w="1282700"/>
              </a:tblGrid>
              <a:tr h="258763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If you weren’t a college athlete, would you still choose your current major?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Women’s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Probably / Definitely Not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Group 67"/>
          <p:cNvGraphicFramePr>
            <a:graphicFrameLocks/>
          </p:cNvGraphicFramePr>
          <p:nvPr/>
        </p:nvGraphicFramePr>
        <p:xfrm>
          <a:off x="76200" y="3581400"/>
          <a:ext cx="8991600" cy="2346960"/>
        </p:xfrm>
        <a:graphic>
          <a:graphicData uri="http://schemas.openxmlformats.org/drawingml/2006/table">
            <a:tbl>
              <a:tblPr/>
              <a:tblGrid>
                <a:gridCol w="1295400"/>
                <a:gridCol w="1282700"/>
                <a:gridCol w="1282700"/>
                <a:gridCol w="641350"/>
                <a:gridCol w="641350"/>
                <a:gridCol w="1282700"/>
                <a:gridCol w="1282700"/>
                <a:gridCol w="1282700"/>
              </a:tblGrid>
              <a:tr h="258763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 athletics participation prevented you from majoring in what you really want?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Women’s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Yes, but no regrets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Yes and I regret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6292334"/>
            <a:ext cx="6782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NCAA GOALS-10 study.  Responses among those who have selected a major.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420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7526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Having additional money is the biggest concern among NCAA student-athletes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11162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If you could change one thing about your SA experience…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" y="762000"/>
            <a:ext cx="7040880" cy="6035040"/>
          </a:xfrm>
        </p:spPr>
      </p:pic>
    </p:spTree>
    <p:extLst>
      <p:ext uri="{BB962C8B-B14F-4D97-AF65-F5344CB8AC3E}">
        <p14:creationId xmlns:p14="http://schemas.microsoft.com/office/powerpoint/2010/main" val="6454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33400"/>
            <a:ext cx="9067800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Hours Spent Per Week In-Season on</a:t>
            </a:r>
            <a:b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Athletic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Activities</a:t>
            </a:r>
            <a:b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SA Self-Report)</a:t>
            </a:r>
          </a:p>
        </p:txBody>
      </p:sp>
      <p:graphicFrame>
        <p:nvGraphicFramePr>
          <p:cNvPr id="213059" name="Group 67"/>
          <p:cNvGraphicFramePr>
            <a:graphicFrameLocks noGrp="1"/>
          </p:cNvGraphicFramePr>
          <p:nvPr>
            <p:ph idx="1"/>
          </p:nvPr>
        </p:nvGraphicFramePr>
        <p:xfrm>
          <a:off x="76200" y="1720532"/>
          <a:ext cx="8991600" cy="3765868"/>
        </p:xfrm>
        <a:graphic>
          <a:graphicData uri="http://schemas.openxmlformats.org/drawingml/2006/table">
            <a:tbl>
              <a:tblPr/>
              <a:tblGrid>
                <a:gridCol w="1295400"/>
                <a:gridCol w="1282700"/>
                <a:gridCol w="1282700"/>
                <a:gridCol w="641350"/>
                <a:gridCol w="641350"/>
                <a:gridCol w="1282700"/>
                <a:gridCol w="1282700"/>
                <a:gridCol w="1282700"/>
              </a:tblGrid>
              <a:tr h="258763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Division 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(FBS/FCS)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Women’s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Athletic Hrs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33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Division II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Athletic Hrs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Division III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Athletic Hrs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14063" y="5943600"/>
            <a:ext cx="60869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prstClr val="black"/>
                </a:solidFill>
              </a:rPr>
              <a:t>Note:</a:t>
            </a:r>
            <a:r>
              <a:rPr lang="en-US" sz="1700" dirty="0" smtClean="0">
                <a:solidFill>
                  <a:prstClr val="black"/>
                </a:solidFill>
              </a:rPr>
              <a:t> </a:t>
            </a:r>
            <a:r>
              <a:rPr lang="en-US" sz="1700" u="sng" dirty="0" smtClean="0">
                <a:solidFill>
                  <a:prstClr val="black"/>
                </a:solidFill>
              </a:rPr>
              <a:t>Green</a:t>
            </a:r>
            <a:r>
              <a:rPr lang="en-US" sz="1700" dirty="0" smtClean="0">
                <a:solidFill>
                  <a:prstClr val="black"/>
                </a:solidFill>
              </a:rPr>
              <a:t> = Decrease of 2+ hours on athletics from 2006; </a:t>
            </a:r>
          </a:p>
          <a:p>
            <a:r>
              <a:rPr lang="en-US" sz="1700" u="sng" dirty="0" smtClean="0">
                <a:solidFill>
                  <a:prstClr val="black"/>
                </a:solidFill>
              </a:rPr>
              <a:t>Red</a:t>
            </a:r>
            <a:r>
              <a:rPr lang="en-US" sz="1700" dirty="0" smtClean="0">
                <a:solidFill>
                  <a:prstClr val="black"/>
                </a:solidFill>
              </a:rPr>
              <a:t> = Increase of 2+ hours on athletics from 2006</a:t>
            </a:r>
            <a:endParaRPr lang="en-US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97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33400"/>
            <a:ext cx="9067800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Sum of Hours Spent Per Week In-Season on </a:t>
            </a:r>
            <a:r>
              <a:rPr lang="en-US" sz="24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Academic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Activities and </a:t>
            </a:r>
            <a:r>
              <a:rPr lang="en-US" sz="24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Athletic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Activities</a:t>
            </a:r>
            <a:b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SA Self-Report)</a:t>
            </a:r>
          </a:p>
        </p:txBody>
      </p:sp>
      <p:graphicFrame>
        <p:nvGraphicFramePr>
          <p:cNvPr id="213059" name="Group 67"/>
          <p:cNvGraphicFramePr>
            <a:graphicFrameLocks noGrp="1"/>
          </p:cNvGraphicFramePr>
          <p:nvPr>
            <p:ph idx="1"/>
          </p:nvPr>
        </p:nvGraphicFramePr>
        <p:xfrm>
          <a:off x="76200" y="1905000"/>
          <a:ext cx="8991600" cy="3331846"/>
        </p:xfrm>
        <a:graphic>
          <a:graphicData uri="http://schemas.openxmlformats.org/drawingml/2006/table">
            <a:tbl>
              <a:tblPr/>
              <a:tblGrid>
                <a:gridCol w="1295400"/>
                <a:gridCol w="1282700"/>
                <a:gridCol w="1282700"/>
                <a:gridCol w="641350"/>
                <a:gridCol w="641350"/>
                <a:gridCol w="1282700"/>
                <a:gridCol w="1282700"/>
                <a:gridCol w="1282700"/>
              </a:tblGrid>
              <a:tr h="258763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Division 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(FBS/FCS)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Women’s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Ave. Sum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Division II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Ave. Sum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</a:tr>
              <a:tr h="425450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Division III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Ave. Sum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778" y="5943600"/>
            <a:ext cx="65950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prstClr val="black"/>
                </a:solidFill>
              </a:rPr>
              <a:t>Note:</a:t>
            </a:r>
            <a:r>
              <a:rPr lang="en-US" sz="1700" dirty="0" smtClean="0">
                <a:solidFill>
                  <a:prstClr val="black"/>
                </a:solidFill>
              </a:rPr>
              <a:t> </a:t>
            </a:r>
            <a:r>
              <a:rPr lang="en-US" sz="1700" u="sng" dirty="0" smtClean="0">
                <a:solidFill>
                  <a:prstClr val="black"/>
                </a:solidFill>
              </a:rPr>
              <a:t>Green</a:t>
            </a:r>
            <a:r>
              <a:rPr lang="en-US" sz="1700" dirty="0" smtClean="0">
                <a:solidFill>
                  <a:prstClr val="black"/>
                </a:solidFill>
              </a:rPr>
              <a:t> = 2+ hours less on academics/athletic sum vs. 2006;</a:t>
            </a:r>
          </a:p>
          <a:p>
            <a:r>
              <a:rPr lang="en-US" sz="1700" u="sng" dirty="0" smtClean="0">
                <a:solidFill>
                  <a:prstClr val="black"/>
                </a:solidFill>
              </a:rPr>
              <a:t>Red</a:t>
            </a:r>
            <a:r>
              <a:rPr lang="en-US" sz="1700" dirty="0" smtClean="0">
                <a:solidFill>
                  <a:prstClr val="black"/>
                </a:solidFill>
              </a:rPr>
              <a:t> = 2+ hours more on academics/athletic sum vs. 2006.</a:t>
            </a:r>
            <a:endParaRPr lang="en-US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7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In-Season Time Demands – Men</a:t>
            </a:r>
            <a:b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(Self-report from GOALS study, 2010)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277145"/>
              </p:ext>
            </p:extLst>
          </p:nvPr>
        </p:nvGraphicFramePr>
        <p:xfrm>
          <a:off x="1295400" y="1447800"/>
          <a:ext cx="2743200" cy="467318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14400"/>
                <a:gridCol w="914400"/>
                <a:gridCol w="914400"/>
              </a:tblGrid>
              <a:tr h="38062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Academic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Hours / Week</a:t>
                      </a: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3806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Division 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Division II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Division III</a:t>
                      </a:r>
                    </a:p>
                  </a:txBody>
                  <a:tcPr anchor="ctr" horzOverflow="overflow"/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876711"/>
              </p:ext>
            </p:extLst>
          </p:nvPr>
        </p:nvGraphicFramePr>
        <p:xfrm>
          <a:off x="5029200" y="1447800"/>
          <a:ext cx="2743200" cy="467318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14400"/>
                <a:gridCol w="914400"/>
                <a:gridCol w="914400"/>
              </a:tblGrid>
              <a:tr h="38062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Athletic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Hours / Week</a:t>
                      </a: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3806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Division 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Division II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Division III</a:t>
                      </a:r>
                    </a:p>
                  </a:txBody>
                  <a:tcPr anchor="ctr" horzOverflow="overflow"/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455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In-Season Time Demands – Women</a:t>
            </a:r>
            <a:b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(Self-report from GOALS study, 2010)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625383"/>
              </p:ext>
            </p:extLst>
          </p:nvPr>
        </p:nvGraphicFramePr>
        <p:xfrm>
          <a:off x="5029200" y="1447800"/>
          <a:ext cx="2743200" cy="480060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14400"/>
                <a:gridCol w="914400"/>
                <a:gridCol w="914400"/>
              </a:tblGrid>
              <a:tr h="36334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Athletic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Hours / Week</a:t>
                      </a: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36334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Division 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Division II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Division III</a:t>
                      </a:r>
                    </a:p>
                  </a:txBody>
                  <a:tcPr anchor="ctr" horzOverflow="overflow"/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7215"/>
              </p:ext>
            </p:extLst>
          </p:nvPr>
        </p:nvGraphicFramePr>
        <p:xfrm>
          <a:off x="1371600" y="1447800"/>
          <a:ext cx="2743200" cy="480060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14400"/>
                <a:gridCol w="914400"/>
                <a:gridCol w="914400"/>
              </a:tblGrid>
              <a:tr h="36334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Academic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Hours / Week</a:t>
                      </a: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36334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Division 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Division II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Division III</a:t>
                      </a:r>
                    </a:p>
                  </a:txBody>
                  <a:tcPr anchor="ctr" horzOverflow="overflow"/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399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70694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best way to enhance student-athlete graduation rates is to go back to a cut-score on the ACT/SAT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98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33400"/>
            <a:ext cx="9067800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Percentage of SAs Reporting </a:t>
            </a:r>
            <a:r>
              <a:rPr lang="en-US" sz="24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Much or More Time on Athletic Activities in Off-Season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than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In-Season</a:t>
            </a:r>
            <a:b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SA Self-Report)</a:t>
            </a:r>
          </a:p>
        </p:txBody>
      </p:sp>
      <p:graphicFrame>
        <p:nvGraphicFramePr>
          <p:cNvPr id="213059" name="Group 6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04947"/>
              </p:ext>
            </p:extLst>
          </p:nvPr>
        </p:nvGraphicFramePr>
        <p:xfrm>
          <a:off x="76200" y="1905000"/>
          <a:ext cx="8991600" cy="3331846"/>
        </p:xfrm>
        <a:graphic>
          <a:graphicData uri="http://schemas.openxmlformats.org/drawingml/2006/table">
            <a:tbl>
              <a:tblPr/>
              <a:tblGrid>
                <a:gridCol w="1295400"/>
                <a:gridCol w="1282700"/>
                <a:gridCol w="1282700"/>
                <a:gridCol w="641350"/>
                <a:gridCol w="641350"/>
                <a:gridCol w="1282700"/>
                <a:gridCol w="1282700"/>
                <a:gridCol w="1282700"/>
              </a:tblGrid>
              <a:tr h="258763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Division 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(FBS/FCS)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Women’s Basketball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Other Women’s Sports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same/more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Division II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same/more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Division III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same/more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310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7526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Most student-athletes only care about being athletes</a:t>
            </a:r>
            <a:endParaRPr lang="en-US" sz="3200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12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Student-Athlete Identity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(GOALS 2010 -- % Reporting ‘Very High’ Levels)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tabl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720" y="1600200"/>
            <a:ext cx="4480560" cy="1874520"/>
          </a:xfrm>
          <a:prstGeom prst="rect">
            <a:avLst/>
          </a:prstGeom>
        </p:spPr>
      </p:pic>
      <p:pic>
        <p:nvPicPr>
          <p:cNvPr id="6" name="tabl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720" y="3764280"/>
            <a:ext cx="448056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64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Athletic Identity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(GOALS 2010, Collapsed across NCAA division)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837506"/>
              </p:ext>
            </p:extLst>
          </p:nvPr>
        </p:nvGraphicFramePr>
        <p:xfrm>
          <a:off x="2286000" y="1524000"/>
          <a:ext cx="2076450" cy="42925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38225"/>
                <a:gridCol w="1038225"/>
              </a:tblGrid>
              <a:tr h="3806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anchor="ctr" horzOverflow="overflow"/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Ice Hockey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Baseball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Football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Wrestling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Track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Soccer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Basketball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Swimming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Golf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Lacrosse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Tennis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278174"/>
              </p:ext>
            </p:extLst>
          </p:nvPr>
        </p:nvGraphicFramePr>
        <p:xfrm>
          <a:off x="4705350" y="1524000"/>
          <a:ext cx="2076450" cy="42672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38225"/>
                <a:gridCol w="1038225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5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Women</a:t>
                      </a:r>
                      <a:endParaRPr kumimoji="0" lang="en-US" sz="11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Gymnastics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Rowing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Lacrosse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Volleyball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Softball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Field</a:t>
                      </a:r>
                      <a:r>
                        <a:rPr lang="en-US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Hockey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Swimming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Soccer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Basketball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Golf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Track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Tennis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056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Academic Identity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(GOALS 2010, Collapsed across NCAA division)</a:t>
            </a:r>
          </a:p>
        </p:txBody>
      </p:sp>
      <p:graphicFrame>
        <p:nvGraphicFramePr>
          <p:cNvPr id="6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134446"/>
              </p:ext>
            </p:extLst>
          </p:nvPr>
        </p:nvGraphicFramePr>
        <p:xfrm>
          <a:off x="2286000" y="1524000"/>
          <a:ext cx="2076450" cy="42925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38225"/>
                <a:gridCol w="1038225"/>
              </a:tblGrid>
              <a:tr h="3806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anchor="ctr" horzOverflow="overflow"/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Swimming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Track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Tennis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Football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Wrestling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Ice Hockey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Soccer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Basketball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Golf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Lacrosse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5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Baseball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956364"/>
              </p:ext>
            </p:extLst>
          </p:nvPr>
        </p:nvGraphicFramePr>
        <p:xfrm>
          <a:off x="4705350" y="1524000"/>
          <a:ext cx="2076450" cy="42672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38225"/>
                <a:gridCol w="1038225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5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Women</a:t>
                      </a:r>
                      <a:endParaRPr kumimoji="0" lang="en-US" sz="11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Gymnastics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Swimming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Volleyball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Field Hockey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Rowing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Lacrosse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Track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Tennis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Soccer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Softball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Golf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Basketball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663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ceholder 2"/>
          <p:cNvSpPr>
            <a:spLocks noGrp="1" noChangeArrowheads="1"/>
          </p:cNvSpPr>
          <p:nvPr>
            <p:ph type="title"/>
          </p:nvPr>
        </p:nvSpPr>
        <p:spPr>
          <a:xfrm>
            <a:off x="685800" y="401715"/>
            <a:ext cx="7772400" cy="817485"/>
          </a:xfrm>
        </p:spPr>
        <p:txBody>
          <a:bodyPr/>
          <a:lstStyle/>
          <a:p>
            <a:r>
              <a:rPr lang="en-US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Student-Athlete Perceptions of How They Are Viewed by </a:t>
            </a:r>
            <a:r>
              <a:rPr lang="en-US" sz="2800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Faculty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517943"/>
              </p:ext>
            </p:extLst>
          </p:nvPr>
        </p:nvGraphicFramePr>
        <p:xfrm>
          <a:off x="400055" y="1905000"/>
          <a:ext cx="8343903" cy="3733800"/>
        </p:xfrm>
        <a:graphic>
          <a:graphicData uri="http://schemas.openxmlformats.org/drawingml/2006/table">
            <a:tbl>
              <a:tblPr firstRow="1" firstCol="1" bandRow="1"/>
              <a:tblGrid>
                <a:gridCol w="3871269"/>
                <a:gridCol w="745439"/>
                <a:gridCol w="745439"/>
                <a:gridCol w="745439"/>
                <a:gridCol w="745439"/>
                <a:gridCol w="745439"/>
                <a:gridCol w="745439"/>
              </a:tblGrid>
              <a:tr h="34115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Agree / Strongly Agree with the following…</a:t>
                      </a: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Women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635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0502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Professors on this campus</a:t>
                      </a:r>
                      <a:r>
                        <a:rPr lang="en-US" sz="14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u="sng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assume I’m not a good student</a:t>
                      </a:r>
                      <a:r>
                        <a:rPr lang="en-US" sz="14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because I’m also an athlete.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60502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Student-athletes</a:t>
                      </a:r>
                      <a:r>
                        <a:rPr lang="en-US" sz="14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are viewed favorably by professors here</a:t>
                      </a: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0502">
                <a:tc>
                  <a:txBody>
                    <a:bodyPr/>
                    <a:lstStyle/>
                    <a:p>
                      <a:pPr marL="228600" marR="0" indent="-228600" algn="l" defTabSz="45679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Generally, professors at this college hold </a:t>
                      </a:r>
                      <a:r>
                        <a:rPr lang="en-US" sz="1400" b="1" u="sng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stereotypes</a:t>
                      </a:r>
                      <a:r>
                        <a:rPr lang="en-US" sz="14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about athletes that </a:t>
                      </a:r>
                      <a:r>
                        <a:rPr lang="en-US" sz="1400" b="1" u="sng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negatively impact my daily experiences</a:t>
                      </a:r>
                      <a:r>
                        <a:rPr lang="en-US" sz="14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here.</a:t>
                      </a:r>
                      <a:endParaRPr lang="en-US" sz="14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60502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 want my professors to know I am a student-athlete.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56%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68%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73%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67%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4" marR="500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35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8288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Student-Athletes typically transfer for financial or academic reasons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64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Self-Reported Reasons for Transferring among 4-4 Transfers in Division I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3036233"/>
              </p:ext>
            </p:extLst>
          </p:nvPr>
        </p:nvGraphicFramePr>
        <p:xfrm>
          <a:off x="1676400" y="1280160"/>
          <a:ext cx="5768197" cy="428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7562"/>
                <a:gridCol w="2070635"/>
              </a:tblGrid>
              <a:tr h="7137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Transfer Reason</a:t>
                      </a: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389" marR="583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389" marR="583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7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Academic reasons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0190" marR="40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29%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389" marR="583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7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Athletic reasons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0190" marR="40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81%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389" marR="583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137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Medical reasons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0190" marR="40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8%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389" marR="583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7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Financial reasons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0190" marR="40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18%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389" marR="583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7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Family/Personal reasons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0190" marR="40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46%</a:t>
                      </a:r>
                      <a:endParaRPr lang="en-US" sz="20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389" marR="583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6248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Note: Student-athletes could endorse more than one reason. Data from NCAA GOALS-10 study.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855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9050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Transfer in men’s basketball is exploding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4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Transfer Composition of Division I Student-Athlete Population</a:t>
            </a:r>
          </a:p>
          <a:p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(% of 4-Year College Transfers in </a:t>
            </a:r>
            <a:r>
              <a:rPr lang="en-US" sz="16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 APR </a:t>
            </a: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Cohort)</a:t>
            </a:r>
          </a:p>
        </p:txBody>
      </p:sp>
      <p:graphicFrame>
        <p:nvGraphicFramePr>
          <p:cNvPr id="5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329757"/>
              </p:ext>
            </p:extLst>
          </p:nvPr>
        </p:nvGraphicFramePr>
        <p:xfrm>
          <a:off x="1066800" y="914400"/>
          <a:ext cx="2912898" cy="54005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065319"/>
                <a:gridCol w="847579"/>
              </a:tblGrid>
              <a:tr h="25630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Men’s Sport</a:t>
                      </a: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4-year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Tennis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Soccer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Basketball</a:t>
                      </a:r>
                    </a:p>
                  </a:txBody>
                  <a:tcPr marL="342900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Skiing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Track (Indoor)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Track (Outdoor)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Golf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Football (FCS)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7.6%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Cross Country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Volleyball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Wrestling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Swimming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Ice Hockey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Football (FBS)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3.9%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Lacrosse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3.7%</a:t>
                      </a: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Fencing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Rifle (co-ed)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 Polo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Baseball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Gymnastics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89014"/>
              </p:ext>
            </p:extLst>
          </p:nvPr>
        </p:nvGraphicFramePr>
        <p:xfrm>
          <a:off x="5088102" y="914400"/>
          <a:ext cx="2912898" cy="514419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065319"/>
                <a:gridCol w="847579"/>
              </a:tblGrid>
              <a:tr h="25630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Women’s Sport</a:t>
                      </a: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4-year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Tennis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Skiing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10.2%</a:t>
                      </a: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Basketball</a:t>
                      </a:r>
                    </a:p>
                  </a:txBody>
                  <a:tcPr marL="342900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Volleyball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Golf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Track (Outdoor)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Track (Indoor)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Soccer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Cross Country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 Polo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Softball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Bowling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Swimming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Ice Hockey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Field Hockey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4.3%</a:t>
                      </a: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Rowing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Lacrosse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Fencing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2.1%</a:t>
                      </a:r>
                    </a:p>
                  </a:txBody>
                  <a:tcPr marL="9525" marR="9525" marT="9525" marB="0" anchor="ctr"/>
                </a:tc>
              </a:tr>
              <a:tr h="2563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Gymnastics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22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852" y="914400"/>
            <a:ext cx="6590348" cy="52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87362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Division I Sliding Scale w/ 2.00 Minimum (2003 to 2016)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276201"/>
            <a:ext cx="7974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Note: SAs are currently eligible for aid and competition if in the upper right quadrant (HSCGPA &gt; 2.00 and above sliding scale).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2701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Trends in the Proportion of </a:t>
            </a:r>
            <a:r>
              <a:rPr lang="en-US" sz="22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Men’s Basketball Transfers </a:t>
            </a:r>
            <a:r>
              <a:rPr lang="en-US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Division I APR Cohorts</a:t>
            </a:r>
          </a:p>
        </p:txBody>
      </p:sp>
      <p:sp>
        <p:nvSpPr>
          <p:cNvPr id="9315" name="Text Box 25"/>
          <p:cNvSpPr txBox="1">
            <a:spLocks noChangeArrowheads="1"/>
          </p:cNvSpPr>
          <p:nvPr/>
        </p:nvSpPr>
        <p:spPr bwMode="auto">
          <a:xfrm>
            <a:off x="304800" y="6046113"/>
            <a:ext cx="8534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18288" bIns="0">
            <a:spAutoFit/>
          </a:bodyPr>
          <a:lstStyle/>
          <a:p>
            <a:pPr marL="342900" indent="-342900"/>
            <a:r>
              <a:rPr lang="en-US" sz="1400" dirty="0" smtClean="0"/>
              <a:t>Notes: </a:t>
            </a:r>
          </a:p>
          <a:p>
            <a:pPr marL="342900" indent="-342900"/>
            <a:r>
              <a:rPr lang="en-US" sz="1400" dirty="0" smtClean="0"/>
              <a:t>Based on 323 men’s basketball squads that sponsored the sport within Division I during all 11 years.</a:t>
            </a:r>
            <a:endParaRPr lang="en-US" sz="1400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948466698"/>
              </p:ext>
            </p:extLst>
          </p:nvPr>
        </p:nvGraphicFramePr>
        <p:xfrm>
          <a:off x="762000" y="914400"/>
          <a:ext cx="7848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432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985837"/>
              </p:ext>
            </p:extLst>
          </p:nvPr>
        </p:nvGraphicFramePr>
        <p:xfrm>
          <a:off x="609600" y="381000"/>
          <a:ext cx="7924800" cy="6278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8640" y="41910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Notes: Total of 604 transfers from ESPN’s transfer list. Destination as of 10/13/2014. “Other” includes players who decided to end their career and those with no transfer destination. 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530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7526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key “one-and-done” problem in men’s basketball is departure for the NBA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856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 Destination for 2013 Freshman MBB Student-Athletes</a:t>
            </a:r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7" y="1600200"/>
            <a:ext cx="4294823" cy="414051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389697"/>
              </p:ext>
            </p:extLst>
          </p:nvPr>
        </p:nvGraphicFramePr>
        <p:xfrm>
          <a:off x="5181600" y="2006600"/>
          <a:ext cx="3124200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29778"/>
                <a:gridCol w="647211"/>
                <a:gridCol w="6472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Destination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Other Div. I school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Division II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Division III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NJCAA / NAIA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Did not play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NBA Draft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International Pro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V="1">
            <a:off x="4114800" y="3200400"/>
            <a:ext cx="106680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83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One-and-Done vs. Transfer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800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One-and-done: 8 NBA draftees on average each year since 2006 (although 14 likely this year).</a:t>
            </a:r>
          </a:p>
          <a:p>
            <a:pPr>
              <a:lnSpc>
                <a:spcPct val="120000"/>
              </a:lnSpc>
            </a:pPr>
            <a:endParaRPr lang="en-US" sz="1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Among the last 32 one-and-done SAs in MBB, 30 earned their spring term APR eligibility point.  Average college GPA = 2.88.</a:t>
            </a:r>
          </a:p>
          <a:p>
            <a:pPr>
              <a:lnSpc>
                <a:spcPct val="120000"/>
              </a:lnSpc>
            </a:pPr>
            <a:endParaRPr lang="en-US" sz="1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Bigger issue = transfer.  21% depart after one year, 40% after two years.  Many transfer out of Division I.</a:t>
            </a:r>
          </a:p>
          <a:p>
            <a:pPr>
              <a:lnSpc>
                <a:spcPct val="120000"/>
              </a:lnSpc>
            </a:pPr>
            <a:endParaRPr lang="en-US" sz="1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Transfer SAs: Less likely to graduate and longer time to graduate, loss of credits, higher ineligibility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3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8288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Graduate transfers within Division I typically earn their master’s degrees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9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8686800" cy="563562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Grad Transfer Completion Status by Sport  </a:t>
            </a:r>
            <a:endParaRPr lang="en-US" sz="2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017568"/>
            <a:ext cx="845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Note: Completion status for 2011-12 and 2012-13 cohorts of graduate transfers after their fourth semester or later  (Summer 2014). </a:t>
            </a:r>
            <a:endParaRPr lang="en-US" sz="9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296674"/>
              </p:ext>
            </p:extLst>
          </p:nvPr>
        </p:nvGraphicFramePr>
        <p:xfrm>
          <a:off x="1352550" y="1371600"/>
          <a:ext cx="64389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1548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6764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You can’t believe the NCAA’s graduation rates– their numbers are distorted.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82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NCAA Graduation Rates</a:t>
            </a:r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Federal Graduation Rate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 Federally mandated calculation for all schools that offer athletic scholarships.  Counts all transfers as academic failures, so essentially measures the percentage of students who complete a BA/BS from their 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initial school within six years.</a:t>
            </a:r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Graduation Success Rate (GSR)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 Division I rate that accounts for transfers in/out.  Also tracks graduation over six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38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50838"/>
            <a:ext cx="8839200" cy="4111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Federal Graduation Rate:</a:t>
            </a:r>
            <a:b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Thumbs Up or Thumbs Down?</a:t>
            </a:r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769668" cy="469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3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457200" y="3048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prstClr val="black"/>
                </a:solidFill>
                <a:ea typeface="ＭＳ Ｐゴシック" charset="-128"/>
              </a:rPr>
              <a:t>Current Sliding Scale with a HSCGPA Floor=2.30</a:t>
            </a:r>
            <a:endParaRPr lang="en-US" sz="28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914400"/>
            <a:ext cx="6590348" cy="52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3124201" y="3962400"/>
            <a:ext cx="2971800" cy="347472"/>
            <a:chOff x="3200401" y="3962400"/>
            <a:chExt cx="2895599" cy="347472"/>
          </a:xfrm>
        </p:grpSpPr>
        <p:sp>
          <p:nvSpPr>
            <p:cNvPr id="8" name="Rectangle 7"/>
            <p:cNvSpPr/>
            <p:nvPr/>
          </p:nvSpPr>
          <p:spPr>
            <a:xfrm>
              <a:off x="3657600" y="3962400"/>
              <a:ext cx="2438400" cy="34747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 rot="10800000">
              <a:off x="3200401" y="3962400"/>
              <a:ext cx="457200" cy="304798"/>
            </a:xfrm>
            <a:prstGeom prst="rtTriangl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858000" y="990600"/>
          <a:ext cx="1981200" cy="1837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/>
                <a:gridCol w="660400"/>
              </a:tblGrid>
              <a:tr h="401366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% Current SAs Below</a:t>
                      </a:r>
                      <a:endParaRPr lang="en-US" sz="105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2.4%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745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%</a:t>
                      </a:r>
                      <a:r>
                        <a:rPr lang="en-US" sz="105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Minority / White SAs Below</a:t>
                      </a:r>
                      <a:endParaRPr lang="en-US" sz="105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4.3%</a:t>
                      </a:r>
                      <a:endParaRPr lang="en-US" sz="12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1.4%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1366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% MBB</a:t>
                      </a:r>
                      <a:r>
                        <a:rPr lang="en-US" sz="105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/ </a:t>
                      </a:r>
                    </a:p>
                    <a:p>
                      <a:pPr algn="ctr"/>
                      <a:r>
                        <a:rPr lang="en-US" sz="105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MFB Below</a:t>
                      </a:r>
                      <a:endParaRPr lang="en-US" sz="105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8.4%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5.2%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06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Relative</a:t>
                      </a:r>
                      <a:r>
                        <a:rPr lang="en-US" sz="105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weight of HSCGPA v. TEST</a:t>
                      </a:r>
                      <a:endParaRPr lang="en-US" sz="105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3.9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893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Graduation-Success Rates of All Student-Athletes at Division I Institutions Overall and by </a:t>
            </a:r>
            <a:r>
              <a:rPr lang="en-US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Race/Ethnicity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65286244"/>
              </p:ext>
            </p:extLst>
          </p:nvPr>
        </p:nvGraphicFramePr>
        <p:xfrm>
          <a:off x="731951" y="1600200"/>
          <a:ext cx="7696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3"/>
          <p:cNvSpPr txBox="1"/>
          <p:nvPr/>
        </p:nvSpPr>
        <p:spPr>
          <a:xfrm>
            <a:off x="5981700" y="2133600"/>
            <a:ext cx="91440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rgbClr val="000000"/>
                </a:solidFill>
              </a:rPr>
              <a:t>White 89% </a:t>
            </a:r>
            <a:r>
              <a:rPr lang="en-US" sz="1000" dirty="0" smtClean="0">
                <a:solidFill>
                  <a:srgbClr val="00B050"/>
                </a:solidFill>
              </a:rPr>
              <a:t>+8%</a:t>
            </a:r>
            <a:endParaRPr lang="en-US" sz="1000" dirty="0">
              <a:solidFill>
                <a:srgbClr val="00B05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72200" y="2434213"/>
            <a:ext cx="981456" cy="789484"/>
            <a:chOff x="6172200" y="2434213"/>
            <a:chExt cx="981456" cy="789484"/>
          </a:xfrm>
        </p:grpSpPr>
        <p:sp>
          <p:nvSpPr>
            <p:cNvPr id="9" name="TextBox 8"/>
            <p:cNvSpPr txBox="1"/>
            <p:nvPr/>
          </p:nvSpPr>
          <p:spPr>
            <a:xfrm>
              <a:off x="6172200" y="2823587"/>
              <a:ext cx="98145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</a:rPr>
                <a:t>Overall 84% </a:t>
              </a:r>
              <a:r>
                <a:rPr lang="en-US" sz="1000" dirty="0" smtClean="0">
                  <a:solidFill>
                    <a:srgbClr val="00B050"/>
                  </a:solidFill>
                </a:rPr>
                <a:t>+10%</a:t>
              </a:r>
              <a:endParaRPr lang="en-US" sz="1000" dirty="0">
                <a:solidFill>
                  <a:srgbClr val="00B05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7086600" y="2434213"/>
              <a:ext cx="0" cy="38937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5638800" y="3810000"/>
            <a:ext cx="1447800" cy="857310"/>
            <a:chOff x="5638800" y="3810000"/>
            <a:chExt cx="1447800" cy="857310"/>
          </a:xfrm>
        </p:grpSpPr>
        <p:sp>
          <p:nvSpPr>
            <p:cNvPr id="12" name="TextBox 11"/>
            <p:cNvSpPr txBox="1"/>
            <p:nvPr/>
          </p:nvSpPr>
          <p:spPr>
            <a:xfrm>
              <a:off x="5638800" y="4267200"/>
              <a:ext cx="1447800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</a:rPr>
                <a:t>African-American 70% </a:t>
              </a:r>
              <a:r>
                <a:rPr lang="en-US" sz="1000" dirty="0" smtClean="0">
                  <a:solidFill>
                    <a:srgbClr val="00B050"/>
                  </a:solidFill>
                </a:rPr>
                <a:t>+14%</a:t>
              </a:r>
              <a:endParaRPr lang="en-US" sz="1000" dirty="0">
                <a:solidFill>
                  <a:srgbClr val="00B05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V="1">
              <a:off x="6632448" y="3810000"/>
              <a:ext cx="359664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3867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Placeholder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 of Graduation-Success Rates from Entering Classes of 1995 and 2007</a:t>
            </a:r>
            <a:endParaRPr lang="en-US" sz="2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290227"/>
              </p:ext>
            </p:extLst>
          </p:nvPr>
        </p:nvGraphicFramePr>
        <p:xfrm>
          <a:off x="685800" y="1981200"/>
          <a:ext cx="7863840" cy="2800350"/>
        </p:xfrm>
        <a:graphic>
          <a:graphicData uri="http://schemas.openxmlformats.org/drawingml/2006/table">
            <a:tbl>
              <a:tblPr/>
              <a:tblGrid>
                <a:gridCol w="3657600"/>
                <a:gridCol w="2103120"/>
                <a:gridCol w="2103120"/>
              </a:tblGrid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Student-Athlete Group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1995 GSR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2007 GSR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Overall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White Males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African-American Males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White Females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African-American Females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1" name="TextBox 7"/>
          <p:cNvSpPr txBox="1">
            <a:spLocks noChangeArrowheads="1"/>
          </p:cNvSpPr>
          <p:nvPr/>
        </p:nvSpPr>
        <p:spPr bwMode="auto">
          <a:xfrm>
            <a:off x="685800" y="5943600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*1995 was the last year of the former initial-eligibility rules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known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Prop.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48.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It was also the first year in which GSR data were collected.</a:t>
            </a:r>
          </a:p>
        </p:txBody>
      </p:sp>
    </p:spTree>
    <p:extLst>
      <p:ext uri="{BB962C8B-B14F-4D97-AF65-F5344CB8AC3E}">
        <p14:creationId xmlns:p14="http://schemas.microsoft.com/office/powerpoint/2010/main" val="4731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Placeholder 3"/>
          <p:cNvSpPr>
            <a:spLocks noGrp="1" noChangeArrowheads="1"/>
          </p:cNvSpPr>
          <p:nvPr>
            <p:ph type="title"/>
          </p:nvPr>
        </p:nvSpPr>
        <p:spPr>
          <a:xfrm>
            <a:off x="536448" y="228600"/>
            <a:ext cx="8074152" cy="1066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 of Federal Graduation Rates Between Division I Student-Athletes and Student Body For Select Groups in 2007 Entering Class</a:t>
            </a:r>
          </a:p>
        </p:txBody>
      </p:sp>
      <p:graphicFrame>
        <p:nvGraphicFramePr>
          <p:cNvPr id="8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444673"/>
              </p:ext>
            </p:extLst>
          </p:nvPr>
        </p:nvGraphicFramePr>
        <p:xfrm>
          <a:off x="609600" y="1828800"/>
          <a:ext cx="8001000" cy="3272790"/>
        </p:xfrm>
        <a:graphic>
          <a:graphicData uri="http://schemas.openxmlformats.org/drawingml/2006/table">
            <a:tbl>
              <a:tblPr/>
              <a:tblGrid>
                <a:gridCol w="3429000"/>
                <a:gridCol w="2286000"/>
                <a:gridCol w="2286000"/>
              </a:tblGrid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Student-Athlete Group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Student-Athlete Federal Rate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Student Body Federal Rate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Overall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White Males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African-American Males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White Females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African-American Females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5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7526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APR data show that academic challenges are similar across all sports and schools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65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27037"/>
            <a:ext cx="9144000" cy="63976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 Summary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8458200" cy="4572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APRs continue to rise across all sports and all segments of Division I. 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 improvements are expected to translate into additional gains in graduation rates over the next couple years.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Football still struggles with degree progress.  Issues in men’s basketball relate more to high rates of transfer than to problems with degree progress.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vast majority of current APR difficulties are occurring at the lowest-resourced institutions.</a:t>
            </a:r>
          </a:p>
          <a:p>
            <a:pPr>
              <a:spcBef>
                <a:spcPts val="0"/>
              </a:spcBef>
            </a:pP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55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 Trends in Baseball, Basketball and Football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90003740"/>
              </p:ext>
            </p:extLst>
          </p:nvPr>
        </p:nvGraphicFramePr>
        <p:xfrm>
          <a:off x="838200" y="990600"/>
          <a:ext cx="7848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81000" y="5872371"/>
            <a:ext cx="84582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18288" bIns="0">
            <a:spAutoFit/>
          </a:bodyPr>
          <a:lstStyle/>
          <a:p>
            <a:pPr marL="342900" indent="-342900"/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Notes: </a:t>
            </a:r>
            <a:endParaRPr lang="en-US"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Analyses based on </a:t>
            </a:r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271 baseball </a:t>
            </a: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squads, 323 men’s basketball squads, </a:t>
            </a:r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228 </a:t>
            </a: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football squads, and 321 women’s basketball squads that sponsored the sport within Division I and provided usable data during all </a:t>
            </a:r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</a:t>
            </a: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 retention calculation changed  beginning in 2007-08 to grant point adjustments for certain transfer students (timing of calculation change = Year 5 on graph). Change did not affect eligibility rate calculation.</a:t>
            </a:r>
          </a:p>
          <a:p>
            <a:pPr marL="342900" indent="-342900"/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69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Eligibility Trends in Baseball, Basketball and Football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54119966"/>
              </p:ext>
            </p:extLst>
          </p:nvPr>
        </p:nvGraphicFramePr>
        <p:xfrm>
          <a:off x="914400" y="1010085"/>
          <a:ext cx="7754112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381000" y="5867400"/>
            <a:ext cx="84582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18288" bIns="0">
            <a:spAutoFit/>
          </a:bodyPr>
          <a:lstStyle/>
          <a:p>
            <a:pPr marL="342900" indent="-342900"/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Notes: 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Analyses based on 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271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baseball squads, 323 men’s basketball squads, 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228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football squads, and 321 women’s basketball squads that sponsored the sport within Division I and provided usable data during all 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 retention calculation changed  beginning in 2007-08 to grant point adjustments for certain transfer students (timing of calculation change = Year 5 on graph). Change did not affect eligibility rate calculation.</a:t>
            </a:r>
          </a:p>
          <a:p>
            <a:pPr marL="342900" indent="-34290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9712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Retention Trends in Baseball, Basketball and Football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913568904"/>
              </p:ext>
            </p:extLst>
          </p:nvPr>
        </p:nvGraphicFramePr>
        <p:xfrm>
          <a:off x="838200" y="990600"/>
          <a:ext cx="7848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381000" y="5872371"/>
            <a:ext cx="84582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18288" bIns="0">
            <a:spAutoFit/>
          </a:bodyPr>
          <a:lstStyle/>
          <a:p>
            <a:pPr marL="342900" indent="-342900"/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Notes: </a:t>
            </a:r>
            <a:endParaRPr lang="en-US"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Analyses based on </a:t>
            </a:r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271 </a:t>
            </a: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baseball squads, 323 men’s basketball squads, </a:t>
            </a:r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228 </a:t>
            </a: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football squads, and 321 women’s basketball squads that sponsored the sport within Division I and provided usable data during all </a:t>
            </a:r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</a:t>
            </a: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 retention calculation changed  beginning in 2007-08 to grant point adjustments for certain transfer students (timing of calculation change = Year 5 on graph). Change did not affect eligibility rate calculation.</a:t>
            </a:r>
          </a:p>
          <a:p>
            <a:pPr marL="342900" indent="-342900"/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99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7526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Schools should get APR credit for any transfer who leaves eligible</a:t>
            </a:r>
            <a:endParaRPr lang="en-US" sz="3200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9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What are APR Point Adjustments?</a:t>
            </a:r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 certain conditions, the NCAA may excuse a lost APR eligibility or retention point in a team’s APR calculation.  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several circumstances under which teams may be eligible to receive adjustments to lost eligibility or retention points in the APR calculation: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Student-athlete or family member illness / personal difficulties, natural disaster, family hardship, degree program or sport discontinued, opportunity to compete in Olympics or other international competition (eligibility and/or retention point loss adjusted).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Student-athlete leaves school while academically eligible to pursue a professional sports opportunity (retention point loss adjusted).</a:t>
            </a:r>
          </a:p>
          <a:p>
            <a:pPr lvl="1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Student-athlete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leaves school while academically eligible with a GPA of 2.6 or higher (and other academic factors met) and transfers immediately as a full-time student to another four-year college (retention point loss adjusted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46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873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Current IE Rule (Football)</a:t>
            </a:r>
            <a:endParaRPr lang="en-US" sz="32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67740"/>
            <a:ext cx="6590348" cy="52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4472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Why a 2.60 GPA for the Transfer Adjustment?</a:t>
            </a:r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95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Longitudinal research has shown that student-athletes who transfer with a 2.60 GPA have a similar probability of graduation as do non-transfers with a 2.00.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indicates that both eligibility (E) and retention (R) are important components of APR to optimally predict graduation rates.  Giving a transfer adjustment for R when GPA &lt; 2.60 lessens the APR-GSR correlation.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more nuanced assessment of a student-athlete’s transferrable credits might be preferred to the 2.60 GPA standard.  However, no support exists currently for such an administrative change within the Academic Performance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9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7526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NCAA research on academics is difficult to find</a:t>
            </a:r>
            <a:endParaRPr lang="en-US" sz="3200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84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48736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US" sz="3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NCAAResearch</a:t>
            </a:r>
            <a:r>
              <a:rPr lang="en-US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Twitter</a:t>
            </a:r>
            <a:endParaRPr lang="en-US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313" y="1343025"/>
            <a:ext cx="56673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839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Autofit/>
          </a:bodyPr>
          <a:lstStyle/>
          <a:p>
            <a:pPr lvl="1" algn="just"/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7631"/>
            <a:ext cx="7965281" cy="66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7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Autofit/>
          </a:bodyPr>
          <a:lstStyle/>
          <a:p>
            <a:pPr lvl="1" algn="just"/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4" y="80962"/>
            <a:ext cx="8108156" cy="67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4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Contact</a:t>
            </a:r>
            <a:endParaRPr lang="en-US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NCAA Research -- 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www.ncaa.org/research</a:t>
            </a:r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Follow us on Twitter – @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NCAAResearch</a:t>
            </a:r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schemeClr val="tx1"/>
                </a:solidFill>
              </a:rPr>
              <a:t>55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79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373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6764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First-year ineligibility would provide a substantial academic benefit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17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First-Year Academic Outcomes in </a:t>
            </a:r>
            <a:r>
              <a:rPr lang="en-US" sz="2800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Football</a:t>
            </a:r>
            <a:r>
              <a:rPr lang="en-US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as a Function of Redshirting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Page </a:t>
            </a:r>
            <a:fld id="{25E98534-E3A7-47F9-BEEC-5999FE63480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7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155293"/>
              </p:ext>
            </p:extLst>
          </p:nvPr>
        </p:nvGraphicFramePr>
        <p:xfrm>
          <a:off x="1524000" y="1938422"/>
          <a:ext cx="6324601" cy="309077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80896"/>
                <a:gridCol w="1381235"/>
                <a:gridCol w="1381235"/>
                <a:gridCol w="1381235"/>
              </a:tblGrid>
              <a:tr h="659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Outcome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Competed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Redshirted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baseline="0" dirty="0" smtClean="0">
                          <a:effectLst/>
                        </a:rPr>
                        <a:t>Impact of Redshirting after Statistically Controlling for HSCGPA, TEST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anchor="ctr"/>
                </a:tc>
              </a:tr>
              <a:tr h="5329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First</a:t>
                      </a:r>
                      <a:r>
                        <a:rPr lang="en-US" sz="1600" baseline="0" dirty="0" smtClean="0"/>
                        <a:t> Semester Credits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12.9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11.1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-1.6*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5173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Year-End Credits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28.4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26.7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-1.6*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5173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First</a:t>
                      </a:r>
                      <a:r>
                        <a:rPr lang="en-US" sz="1600" baseline="0" dirty="0" smtClean="0"/>
                        <a:t> Semester GPA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2.52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2.60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+0.12*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5173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Year-End GPA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2.66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2.67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/>
                        </a:rPr>
                        <a:t>+0.06*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" y="5715000"/>
            <a:ext cx="8137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Note: Data from 2012-13 frosh.  Redshirting statistically significant at p&lt;.01 in linear regression after </a:t>
            </a:r>
          </a:p>
          <a:p>
            <a:pPr indent="457200"/>
            <a:r>
              <a:rPr lang="en-US" sz="1400" dirty="0" smtClean="0"/>
              <a:t>controlling for HS core grades and ACT/SAT score = *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37622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90152"/>
              </p:ext>
            </p:extLst>
          </p:nvPr>
        </p:nvGraphicFramePr>
        <p:xfrm>
          <a:off x="2133600" y="914400"/>
          <a:ext cx="2286000" cy="57607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71600"/>
                <a:gridCol w="914400"/>
              </a:tblGrid>
              <a:tr h="2743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Men</a:t>
                      </a: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Redshirt %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Football (FBS)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Football (FCS)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Wrestling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Volleyball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Cross 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Track (Indoor)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Track (Outdoor)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Baseball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Gymnastics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Soccer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Basketball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Golf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Lacrosse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 Polo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Skiing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Swimming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Tennis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Ice Hockey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Rifle (co-ed)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09538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Fencing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402129"/>
              </p:ext>
            </p:extLst>
          </p:nvPr>
        </p:nvGraphicFramePr>
        <p:xfrm>
          <a:off x="4800600" y="914400"/>
          <a:ext cx="2286000" cy="54864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97914"/>
                <a:gridCol w="888086"/>
              </a:tblGrid>
              <a:tr h="2743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Women</a:t>
                      </a: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Redshirt %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Cross 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Track (Indoor)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Track (Outdoor)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Soccer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Gymnastics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Volleyball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Basketball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Field Hockey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Skiing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 Polo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Softball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Lacrosse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Golf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Bowling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Ice Hockey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Tennis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Swimming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indent="1143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Fencing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Placeholder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6096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First-Year Redshirting by Sport in Division I</a:t>
            </a:r>
            <a:b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(2014 Data)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70694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“Major clustering” is on the rise because of new IE, PTD and APR standards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3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Researc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Researc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2011_Research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Researc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searc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7_Researc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esearc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0" rIns="9144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mbria"/>
            <a:cs typeface="Cambri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rutiger 57Cn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Researc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2011_Research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2011_Research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Researc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.Core.5Year" ma:contentTypeID="0x010100F9F789DCBE2F8546844AAD72D1F17829010200FB61311DF971744FAE7A46A10C475AE7" ma:contentTypeVersion="5" ma:contentTypeDescription="" ma:contentTypeScope="" ma:versionID="fe1e70f0e008a5ffeb889d736ae9772f">
  <xsd:schema xmlns:xsd="http://www.w3.org/2001/XMLSchema" xmlns:xs="http://www.w3.org/2001/XMLSchema" xmlns:p="http://schemas.microsoft.com/office/2006/metadata/properties" xmlns:ns2="2a3058fb-e7d8-4bcd-83c9-2e38e3df2500" xmlns:ns3="8203a8d2-2ccf-4437-8480-e4e7da4321d9" targetNamespace="http://schemas.microsoft.com/office/2006/metadata/properties" ma:root="true" ma:fieldsID="717c0469d34852c81fede5250a38abdf" ns2:_="" ns3:_="">
    <xsd:import namespace="2a3058fb-e7d8-4bcd-83c9-2e38e3df2500"/>
    <xsd:import namespace="8203a8d2-2ccf-4437-8480-e4e7da4321d9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3:Championship" minOccurs="0"/>
                <xsd:element ref="ns3:Division" minOccurs="0"/>
                <xsd:element ref="ns3:Committee" minOccurs="0"/>
                <xsd:element ref="ns3:Academic_x005f_x002F_Fiscal_x005f_x0020_Yea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3058fb-e7d8-4bcd-83c9-2e38e3df2500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3" nillable="true" ma:displayName="Document Type" ma:list="{6337aed9-7485-44c6-a2cb-2d4bdfdcf954}" ma:internalName="Document_x0020_Type0" ma:readOnly="false" ma:showField="Title" ma:web="8203a8d2-2ccf-4437-8480-e4e7da4321d9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3a8d2-2ccf-4437-8480-e4e7da4321d9" elementFormDefault="qualified">
    <xsd:import namespace="http://schemas.microsoft.com/office/2006/documentManagement/types"/>
    <xsd:import namespace="http://schemas.microsoft.com/office/infopath/2007/PartnerControls"/>
    <xsd:element name="Championship" ma:index="4" nillable="true" ma:displayName="Championship" ma:list="{9f0c0c2f-65a3-4803-a250-88a2c6aa503b}" ma:internalName="Championship" ma:readOnly="false" ma:showField="Title" ma:web="8203a8d2-2ccf-4437-8480-e4e7da4321d9">
      <xsd:simpleType>
        <xsd:restriction base="dms:Lookup"/>
      </xsd:simpleType>
    </xsd:element>
    <xsd:element name="Division" ma:index="5" nillable="true" ma:displayName="Division" ma:list="{019add6d-0a23-4369-833b-7f9c3f6d7be9}" ma:internalName="Division" ma:readOnly="false" ma:showField="Title" ma:web="8203a8d2-2ccf-4437-8480-e4e7da4321d9">
      <xsd:simpleType>
        <xsd:restriction base="dms:Lookup"/>
      </xsd:simpleType>
    </xsd:element>
    <xsd:element name="Committee" ma:index="6" nillable="true" ma:displayName="Committee" ma:list="{92b80169-226d-41af-a280-46338252cbf7}" ma:internalName="Committee" ma:readOnly="false" ma:showField="Title" ma:web="8203a8d2-2ccf-4437-8480-e4e7da4321d9">
      <xsd:simpleType>
        <xsd:restriction base="dms:Lookup"/>
      </xsd:simpleType>
    </xsd:element>
    <xsd:element name="Academic_x005f_x002F_Fiscal_x005f_x0020_Year" ma:index="7" ma:displayName="Academic/Fiscal Year" ma:default="n/a" ma:format="Dropdown" ma:internalName="Academic_x002F_Fiscal_x0020_Year">
      <xsd:simpleType>
        <xsd:restriction base="dms:Choice">
          <xsd:enumeration value="n/a"/>
          <xsd:enumeration value="2005-06"/>
          <xsd:enumeration value="2006-07"/>
          <xsd:enumeration value="2007-08"/>
          <xsd:enumeration value="2008-09"/>
          <xsd:enumeration value="2009-10"/>
          <xsd:enumeration value="2010-11"/>
          <xsd:enumeration value="2011-12"/>
          <xsd:enumeration value="2012-13"/>
          <xsd:enumeration value="2013-14"/>
          <xsd:enumeration value="Othe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ittee xmlns="8203a8d2-2ccf-4437-8480-e4e7da4321d9" xsi:nil="true"/>
    <Academic_x005f_x002F_Fiscal_x005f_x0020_Year xmlns="8203a8d2-2ccf-4437-8480-e4e7da4321d9">n/a</Academic_x005f_x002F_Fiscal_x005f_x0020_Year>
    <Document_x0020_Type xmlns="2a3058fb-e7d8-4bcd-83c9-2e38e3df2500" xsi:nil="true"/>
    <Division xmlns="8203a8d2-2ccf-4437-8480-e4e7da4321d9" xsi:nil="true"/>
    <Championship xmlns="8203a8d2-2ccf-4437-8480-e4e7da4321d9" xsi:nil="true"/>
  </documentManagement>
</p:properties>
</file>

<file path=customXml/itemProps1.xml><?xml version="1.0" encoding="utf-8"?>
<ds:datastoreItem xmlns:ds="http://schemas.openxmlformats.org/officeDocument/2006/customXml" ds:itemID="{52A10829-5023-436F-AB41-C3805AEF0F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3058fb-e7d8-4bcd-83c9-2e38e3df2500"/>
    <ds:schemaRef ds:uri="8203a8d2-2ccf-4437-8480-e4e7da4321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64FA9F-CFA6-430D-89E8-F95646E67B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F1BE06-3F6D-4195-973A-45F119669CFD}">
  <ds:schemaRefs>
    <ds:schemaRef ds:uri="http://purl.org/dc/dcmitype/"/>
    <ds:schemaRef ds:uri="8203a8d2-2ccf-4437-8480-e4e7da4321d9"/>
    <ds:schemaRef ds:uri="2a3058fb-e7d8-4bcd-83c9-2e38e3df2500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7368</TotalTime>
  <Words>2933</Words>
  <Application>Microsoft Office PowerPoint</Application>
  <PresentationFormat>On-screen Show (4:3)</PresentationFormat>
  <Paragraphs>1004</Paragraphs>
  <Slides>56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20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8" baseType="lpstr">
      <vt:lpstr>Office Theme</vt:lpstr>
      <vt:lpstr>Research Template</vt:lpstr>
      <vt:lpstr>1_Research Template</vt:lpstr>
      <vt:lpstr>2_Default Design</vt:lpstr>
      <vt:lpstr>4_Office Theme</vt:lpstr>
      <vt:lpstr>2_Research Template</vt:lpstr>
      <vt:lpstr>4_2011_Research_PowerPoint_Template</vt:lpstr>
      <vt:lpstr>5_2011_Research_PowerPoint_Template</vt:lpstr>
      <vt:lpstr>3_Research Template</vt:lpstr>
      <vt:lpstr>5_Office Theme</vt:lpstr>
      <vt:lpstr>1_Office Theme</vt:lpstr>
      <vt:lpstr>2_Office Theme</vt:lpstr>
      <vt:lpstr>3_Office Theme</vt:lpstr>
      <vt:lpstr>6_Office Theme</vt:lpstr>
      <vt:lpstr>7_Office Theme</vt:lpstr>
      <vt:lpstr>4_Research Template</vt:lpstr>
      <vt:lpstr>5_Research Template</vt:lpstr>
      <vt:lpstr>1_2011_Research_PowerPoint_Template</vt:lpstr>
      <vt:lpstr>6_Research Template</vt:lpstr>
      <vt:lpstr>7_Research Template</vt:lpstr>
      <vt:lpstr>Photo Editor Photo</vt:lpstr>
      <vt:lpstr>Image Document</vt:lpstr>
      <vt:lpstr>Myths and Realities about Academic Issues in Division I    June 2015 NCAA Regional Rules Seminar – Denver   Shauna Cobb Azure Davey Tom Paskus   </vt:lpstr>
      <vt:lpstr>PowerPoint Presentation</vt:lpstr>
      <vt:lpstr>Division I Sliding Scale w/ 2.00 Minimum (2003 to 2016)</vt:lpstr>
      <vt:lpstr>PowerPoint Presentation</vt:lpstr>
      <vt:lpstr>Current IE Rule (Football)</vt:lpstr>
      <vt:lpstr>PowerPoint Presentation</vt:lpstr>
      <vt:lpstr>First-Year Academic Outcomes in Football as a Function of Redshirting</vt:lpstr>
      <vt:lpstr>First-Year Redshirting by Sport in Division I (2014 Data)</vt:lpstr>
      <vt:lpstr>PowerPoint Presentation</vt:lpstr>
      <vt:lpstr>How to define “major clustering”?</vt:lpstr>
      <vt:lpstr>PowerPoint Presentation</vt:lpstr>
      <vt:lpstr>PowerPoint Presentation</vt:lpstr>
      <vt:lpstr>Division I Student-Athlete Self-Report of Issues with Major Choice</vt:lpstr>
      <vt:lpstr>PowerPoint Presentation</vt:lpstr>
      <vt:lpstr>If you could change one thing about your SA experience…</vt:lpstr>
      <vt:lpstr>Average Hours Spent Per Week In-Season on Athletic Activities (2010 SA Self-Report)</vt:lpstr>
      <vt:lpstr>Average Sum of Hours Spent Per Week In-Season on Academic Activities and Athletic Activities (2010 SA Self-Report)</vt:lpstr>
      <vt:lpstr>In-Season Time Demands – Men (Self-report from GOALS study, 2010)</vt:lpstr>
      <vt:lpstr>In-Season Time Demands – Women (Self-report from GOALS study, 2010)</vt:lpstr>
      <vt:lpstr>Percentage of SAs Reporting As Much or More Time on Athletic Activities in Off-Season than In-Season (2010 SA Self-Report)</vt:lpstr>
      <vt:lpstr>PowerPoint Presentation</vt:lpstr>
      <vt:lpstr>Student-Athlete Identity (GOALS 2010 -- % Reporting ‘Very High’ Levels)</vt:lpstr>
      <vt:lpstr>High Athletic Identity (GOALS 2010, Collapsed across NCAA division)</vt:lpstr>
      <vt:lpstr>High Academic Identity (GOALS 2010, Collapsed across NCAA division)</vt:lpstr>
      <vt:lpstr>Student-Athlete Perceptions of How They Are Viewed by Faculty</vt:lpstr>
      <vt:lpstr>PowerPoint Presentation</vt:lpstr>
      <vt:lpstr>Self-Reported Reasons for Transferring among 4-4 Transfers in Division I</vt:lpstr>
      <vt:lpstr>PowerPoint Presentation</vt:lpstr>
      <vt:lpstr>PowerPoint Presentation</vt:lpstr>
      <vt:lpstr>Trends in the Proportion of Men’s Basketball Transfers in Division I APR Cohorts</vt:lpstr>
      <vt:lpstr>PowerPoint Presentation</vt:lpstr>
      <vt:lpstr>PowerPoint Presentation</vt:lpstr>
      <vt:lpstr>2014 Destination for 2013 Freshman MBB Student-Athletes</vt:lpstr>
      <vt:lpstr>One-and-Done vs. Transfer</vt:lpstr>
      <vt:lpstr>PowerPoint Presentation</vt:lpstr>
      <vt:lpstr>Grad Transfer Completion Status by Sport  </vt:lpstr>
      <vt:lpstr>PowerPoint Presentation</vt:lpstr>
      <vt:lpstr>NCAA Graduation Rates</vt:lpstr>
      <vt:lpstr>Federal Graduation Rate: Thumbs Up or Thumbs Down?</vt:lpstr>
      <vt:lpstr>Annual Graduation-Success Rates of All Student-Athletes at Division I Institutions Overall and by Race/Ethnicity</vt:lpstr>
      <vt:lpstr>Comparison of Graduation-Success Rates from Entering Classes of 1995 and 2007</vt:lpstr>
      <vt:lpstr>Comparison of Federal Graduation Rates Between Division I Student-Athletes and Student Body For Select Groups in 2007 Entering Class</vt:lpstr>
      <vt:lpstr>PowerPoint Presentation</vt:lpstr>
      <vt:lpstr>APR Summary</vt:lpstr>
      <vt:lpstr>APR Trends in Baseball, Basketball and Football</vt:lpstr>
      <vt:lpstr>Eligibility Trends in Baseball, Basketball and Football</vt:lpstr>
      <vt:lpstr>Retention Trends in Baseball, Basketball and Football</vt:lpstr>
      <vt:lpstr>PowerPoint Presentation</vt:lpstr>
      <vt:lpstr>What are APR Point Adjustments?</vt:lpstr>
      <vt:lpstr>Why a 2.60 GPA for the Transfer Adjustment?</vt:lpstr>
      <vt:lpstr>PowerPoint Presentation</vt:lpstr>
      <vt:lpstr>@NCAAResearch on Twitter</vt:lpstr>
      <vt:lpstr>PowerPoint Presentation</vt:lpstr>
      <vt:lpstr>PowerPoint Presentation</vt:lpstr>
      <vt:lpstr>Contact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Degree Completion and Graduate Student Transfer Student-Athletes</dc:title>
  <dc:creator>Bell, Lydia</dc:creator>
  <cp:lastModifiedBy>Linda D. Henderson</cp:lastModifiedBy>
  <cp:revision>340</cp:revision>
  <cp:lastPrinted>2014-08-06T19:34:02Z</cp:lastPrinted>
  <dcterms:created xsi:type="dcterms:W3CDTF">2014-07-31T11:16:18Z</dcterms:created>
  <dcterms:modified xsi:type="dcterms:W3CDTF">2015-07-06T11:24:27Z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0x010100F9F789DCBE2F8546844AAD72D1F17829010200FB61311DF971744FAE7A46A10C475AE7</vt:lpwstr>
  </property>
</Properties>
</file>