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35"/>
  </p:notesMasterIdLst>
  <p:sldIdLst>
    <p:sldId id="256" r:id="rId5"/>
    <p:sldId id="257" r:id="rId6"/>
    <p:sldId id="288" r:id="rId7"/>
    <p:sldId id="258" r:id="rId8"/>
    <p:sldId id="259" r:id="rId9"/>
    <p:sldId id="260" r:id="rId10"/>
    <p:sldId id="276" r:id="rId11"/>
    <p:sldId id="266" r:id="rId12"/>
    <p:sldId id="262" r:id="rId13"/>
    <p:sldId id="261" r:id="rId14"/>
    <p:sldId id="270" r:id="rId15"/>
    <p:sldId id="289" r:id="rId16"/>
    <p:sldId id="263" r:id="rId17"/>
    <p:sldId id="271" r:id="rId18"/>
    <p:sldId id="272" r:id="rId19"/>
    <p:sldId id="273" r:id="rId20"/>
    <p:sldId id="277" r:id="rId21"/>
    <p:sldId id="280" r:id="rId22"/>
    <p:sldId id="279" r:id="rId23"/>
    <p:sldId id="281" r:id="rId24"/>
    <p:sldId id="284" r:id="rId25"/>
    <p:sldId id="285" r:id="rId26"/>
    <p:sldId id="275" r:id="rId27"/>
    <p:sldId id="283" r:id="rId28"/>
    <p:sldId id="268" r:id="rId29"/>
    <p:sldId id="265" r:id="rId30"/>
    <p:sldId id="267" r:id="rId31"/>
    <p:sldId id="278" r:id="rId32"/>
    <p:sldId id="290" r:id="rId33"/>
    <p:sldId id="26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nklin, Amanda" initials="CA" lastIdx="9" clrIdx="0"/>
  <p:cmAuthor id="1" name="Capehart, Emily" initials="CE" lastIdx="1" clrIdx="1"/>
  <p:cmAuthor id="2" name="Waddell, Jill" initials="JCW"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36" autoAdjust="0"/>
  </p:normalViewPr>
  <p:slideViewPr>
    <p:cSldViewPr>
      <p:cViewPr>
        <p:scale>
          <a:sx n="51" d="100"/>
          <a:sy n="51" d="100"/>
        </p:scale>
        <p:origin x="-1824"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D1562A-F1A8-4CCE-ACEB-355354F984F0}"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en-US"/>
        </a:p>
      </dgm:t>
    </dgm:pt>
    <dgm:pt modelId="{1CD231B9-2D20-40E0-AD4C-EF977FE9A80D}">
      <dgm:prSet phldrT="[Text]"/>
      <dgm:spPr/>
      <dgm:t>
        <a:bodyPr/>
        <a:lstStyle/>
        <a:p>
          <a:r>
            <a:rPr lang="en-US" b="1" dirty="0" smtClean="0"/>
            <a:t>Good Academic Standing?</a:t>
          </a:r>
          <a:endParaRPr lang="en-US" b="1" dirty="0"/>
        </a:p>
      </dgm:t>
    </dgm:pt>
    <dgm:pt modelId="{F5B4DB61-A47C-47DF-B5DA-2681568D5DBD}" type="parTrans" cxnId="{D19912D8-1E25-4EEC-9796-D2722343D95F}">
      <dgm:prSet/>
      <dgm:spPr/>
      <dgm:t>
        <a:bodyPr/>
        <a:lstStyle/>
        <a:p>
          <a:endParaRPr lang="en-US"/>
        </a:p>
      </dgm:t>
    </dgm:pt>
    <dgm:pt modelId="{CD5ABB1C-15DD-47F8-805A-F2EC98BCF181}" type="sibTrans" cxnId="{D19912D8-1E25-4EEC-9796-D2722343D95F}">
      <dgm:prSet/>
      <dgm:spPr/>
      <dgm:t>
        <a:bodyPr/>
        <a:lstStyle/>
        <a:p>
          <a:endParaRPr lang="en-US"/>
        </a:p>
      </dgm:t>
    </dgm:pt>
    <dgm:pt modelId="{3E0D90FE-B2AD-4234-A65C-53CD4F2B318B}">
      <dgm:prSet phldrT="[Text]"/>
      <dgm:spPr/>
      <dgm:t>
        <a:bodyPr/>
        <a:lstStyle/>
        <a:p>
          <a:r>
            <a:rPr lang="en-US" b="1" dirty="0" smtClean="0"/>
            <a:t> Six credits during last full-time term?</a:t>
          </a:r>
          <a:endParaRPr lang="en-US" b="1" dirty="0"/>
        </a:p>
      </dgm:t>
    </dgm:pt>
    <dgm:pt modelId="{42291BB3-CDAB-4544-AF59-24304A6E17F0}" type="parTrans" cxnId="{E6DC20B5-A380-4114-82AC-68011CC8172C}">
      <dgm:prSet/>
      <dgm:spPr/>
      <dgm:t>
        <a:bodyPr/>
        <a:lstStyle/>
        <a:p>
          <a:endParaRPr lang="en-US"/>
        </a:p>
      </dgm:t>
    </dgm:pt>
    <dgm:pt modelId="{DCFFB268-F1BD-4A9C-BA89-F9ABD8FB4850}" type="sibTrans" cxnId="{E6DC20B5-A380-4114-82AC-68011CC8172C}">
      <dgm:prSet/>
      <dgm:spPr/>
      <dgm:t>
        <a:bodyPr/>
        <a:lstStyle/>
        <a:p>
          <a:endParaRPr lang="en-US"/>
        </a:p>
      </dgm:t>
    </dgm:pt>
    <dgm:pt modelId="{099B22EB-EFDB-4CDC-85B0-84F4CA4D444C}">
      <dgm:prSet phldrT="[Text]"/>
      <dgm:spPr/>
      <dgm:t>
        <a:bodyPr/>
        <a:lstStyle/>
        <a:p>
          <a:r>
            <a:rPr lang="en-US" b="1" smtClean="0"/>
            <a:t>24/36 </a:t>
          </a:r>
          <a:r>
            <a:rPr lang="en-US" b="1" dirty="0" smtClean="0"/>
            <a:t>annual credit hours or 12 per term?</a:t>
          </a:r>
          <a:endParaRPr lang="en-US" b="1" dirty="0"/>
        </a:p>
      </dgm:t>
    </dgm:pt>
    <dgm:pt modelId="{C4224A68-19C1-4E69-A7C4-B5B5C9132A9F}" type="parTrans" cxnId="{4CE6E74A-D966-4B5B-9250-ADCB0658DB3B}">
      <dgm:prSet/>
      <dgm:spPr/>
      <dgm:t>
        <a:bodyPr/>
        <a:lstStyle/>
        <a:p>
          <a:endParaRPr lang="en-US"/>
        </a:p>
      </dgm:t>
    </dgm:pt>
    <dgm:pt modelId="{CF17361A-60F3-4CC6-B28A-874E39ABC62B}" type="sibTrans" cxnId="{4CE6E74A-D966-4B5B-9250-ADCB0658DB3B}">
      <dgm:prSet/>
      <dgm:spPr/>
      <dgm:t>
        <a:bodyPr/>
        <a:lstStyle/>
        <a:p>
          <a:endParaRPr lang="en-US"/>
        </a:p>
      </dgm:t>
    </dgm:pt>
    <dgm:pt modelId="{E8697BE4-D0FA-4098-B738-E571E44EDA97}">
      <dgm:prSet phldrT="[Text]"/>
      <dgm:spPr/>
      <dgm:t>
        <a:bodyPr/>
        <a:lstStyle/>
        <a:p>
          <a:r>
            <a:rPr lang="en-US" b="1" dirty="0" smtClean="0"/>
            <a:t>75% earned during regular terms?</a:t>
          </a:r>
          <a:endParaRPr lang="en-US" b="1" dirty="0"/>
        </a:p>
      </dgm:t>
    </dgm:pt>
    <dgm:pt modelId="{642E7B72-39FE-4A07-B52F-FD146F962C29}" type="parTrans" cxnId="{E7CF58A5-2BFA-4992-A1E5-6F78B1780C16}">
      <dgm:prSet/>
      <dgm:spPr/>
      <dgm:t>
        <a:bodyPr/>
        <a:lstStyle/>
        <a:p>
          <a:endParaRPr lang="en-US"/>
        </a:p>
      </dgm:t>
    </dgm:pt>
    <dgm:pt modelId="{D18E5E81-B128-4C37-A165-08CA3797D0EC}" type="sibTrans" cxnId="{E7CF58A5-2BFA-4992-A1E5-6F78B1780C16}">
      <dgm:prSet/>
      <dgm:spPr/>
      <dgm:t>
        <a:bodyPr/>
        <a:lstStyle/>
        <a:p>
          <a:endParaRPr lang="en-US"/>
        </a:p>
      </dgm:t>
    </dgm:pt>
    <dgm:pt modelId="{00AD5F2E-3172-403E-9B1B-A43CB90FD478}">
      <dgm:prSet phldrT="[Text]"/>
      <dgm:spPr/>
      <dgm:t>
        <a:bodyPr/>
        <a:lstStyle/>
        <a:p>
          <a:r>
            <a:rPr lang="en-US" b="1" dirty="0" smtClean="0"/>
            <a:t>GPA?</a:t>
          </a:r>
          <a:endParaRPr lang="en-US" b="1" dirty="0"/>
        </a:p>
      </dgm:t>
    </dgm:pt>
    <dgm:pt modelId="{1599C767-5E43-44F3-8AB7-8FB2AFC44461}" type="parTrans" cxnId="{AC6F9BCD-4F47-4C63-828A-B19C75051504}">
      <dgm:prSet/>
      <dgm:spPr/>
      <dgm:t>
        <a:bodyPr/>
        <a:lstStyle/>
        <a:p>
          <a:endParaRPr lang="en-US"/>
        </a:p>
      </dgm:t>
    </dgm:pt>
    <dgm:pt modelId="{49DBC0E2-ECD1-46DB-8904-D146AB3AA7AB}" type="sibTrans" cxnId="{AC6F9BCD-4F47-4C63-828A-B19C75051504}">
      <dgm:prSet/>
      <dgm:spPr/>
      <dgm:t>
        <a:bodyPr/>
        <a:lstStyle/>
        <a:p>
          <a:endParaRPr lang="en-US"/>
        </a:p>
      </dgm:t>
    </dgm:pt>
    <dgm:pt modelId="{2E6AF017-199D-4635-8643-B8F9E626D0B0}" type="pres">
      <dgm:prSet presAssocID="{A3D1562A-F1A8-4CCE-ACEB-355354F984F0}" presName="CompostProcess" presStyleCnt="0">
        <dgm:presLayoutVars>
          <dgm:dir/>
          <dgm:resizeHandles val="exact"/>
        </dgm:presLayoutVars>
      </dgm:prSet>
      <dgm:spPr/>
      <dgm:t>
        <a:bodyPr/>
        <a:lstStyle/>
        <a:p>
          <a:endParaRPr lang="en-US"/>
        </a:p>
      </dgm:t>
    </dgm:pt>
    <dgm:pt modelId="{FA9321E2-98B1-4584-920A-C903B91B5903}" type="pres">
      <dgm:prSet presAssocID="{A3D1562A-F1A8-4CCE-ACEB-355354F984F0}" presName="arrow" presStyleLbl="bgShp" presStyleIdx="0" presStyleCnt="1"/>
      <dgm:spPr/>
    </dgm:pt>
    <dgm:pt modelId="{419EA7DF-4630-45CE-B868-618185AFBC50}" type="pres">
      <dgm:prSet presAssocID="{A3D1562A-F1A8-4CCE-ACEB-355354F984F0}" presName="linearProcess" presStyleCnt="0"/>
      <dgm:spPr/>
    </dgm:pt>
    <dgm:pt modelId="{FB605EB6-8E49-470B-A419-68BB631790B4}" type="pres">
      <dgm:prSet presAssocID="{1CD231B9-2D20-40E0-AD4C-EF977FE9A80D}" presName="textNode" presStyleLbl="node1" presStyleIdx="0" presStyleCnt="5">
        <dgm:presLayoutVars>
          <dgm:bulletEnabled val="1"/>
        </dgm:presLayoutVars>
      </dgm:prSet>
      <dgm:spPr/>
      <dgm:t>
        <a:bodyPr/>
        <a:lstStyle/>
        <a:p>
          <a:endParaRPr lang="en-US"/>
        </a:p>
      </dgm:t>
    </dgm:pt>
    <dgm:pt modelId="{0194AF08-EB9C-4C6C-8A06-EA0B99BED714}" type="pres">
      <dgm:prSet presAssocID="{CD5ABB1C-15DD-47F8-805A-F2EC98BCF181}" presName="sibTrans" presStyleCnt="0"/>
      <dgm:spPr/>
    </dgm:pt>
    <dgm:pt modelId="{61D23E4A-88E9-4FC0-BA9D-5A9AE8E6D2C4}" type="pres">
      <dgm:prSet presAssocID="{3E0D90FE-B2AD-4234-A65C-53CD4F2B318B}" presName="textNode" presStyleLbl="node1" presStyleIdx="1" presStyleCnt="5">
        <dgm:presLayoutVars>
          <dgm:bulletEnabled val="1"/>
        </dgm:presLayoutVars>
      </dgm:prSet>
      <dgm:spPr/>
      <dgm:t>
        <a:bodyPr/>
        <a:lstStyle/>
        <a:p>
          <a:endParaRPr lang="en-US"/>
        </a:p>
      </dgm:t>
    </dgm:pt>
    <dgm:pt modelId="{4A9B8986-9E36-429D-96BF-EDC38EB2FAD4}" type="pres">
      <dgm:prSet presAssocID="{DCFFB268-F1BD-4A9C-BA89-F9ABD8FB4850}" presName="sibTrans" presStyleCnt="0"/>
      <dgm:spPr/>
    </dgm:pt>
    <dgm:pt modelId="{3BDA56C0-C169-49C9-B6C9-C0319B25571C}" type="pres">
      <dgm:prSet presAssocID="{099B22EB-EFDB-4CDC-85B0-84F4CA4D444C}" presName="textNode" presStyleLbl="node1" presStyleIdx="2" presStyleCnt="5">
        <dgm:presLayoutVars>
          <dgm:bulletEnabled val="1"/>
        </dgm:presLayoutVars>
      </dgm:prSet>
      <dgm:spPr/>
      <dgm:t>
        <a:bodyPr/>
        <a:lstStyle/>
        <a:p>
          <a:endParaRPr lang="en-US"/>
        </a:p>
      </dgm:t>
    </dgm:pt>
    <dgm:pt modelId="{B70EFC2A-247A-454A-AA34-7A0901B551F1}" type="pres">
      <dgm:prSet presAssocID="{CF17361A-60F3-4CC6-B28A-874E39ABC62B}" presName="sibTrans" presStyleCnt="0"/>
      <dgm:spPr/>
    </dgm:pt>
    <dgm:pt modelId="{EE5311ED-4FED-498B-B7EC-3025DCEB7534}" type="pres">
      <dgm:prSet presAssocID="{E8697BE4-D0FA-4098-B738-E571E44EDA97}" presName="textNode" presStyleLbl="node1" presStyleIdx="3" presStyleCnt="5">
        <dgm:presLayoutVars>
          <dgm:bulletEnabled val="1"/>
        </dgm:presLayoutVars>
      </dgm:prSet>
      <dgm:spPr/>
      <dgm:t>
        <a:bodyPr/>
        <a:lstStyle/>
        <a:p>
          <a:endParaRPr lang="en-US"/>
        </a:p>
      </dgm:t>
    </dgm:pt>
    <dgm:pt modelId="{4C665BD6-565D-4852-AEB3-6D5816EF5064}" type="pres">
      <dgm:prSet presAssocID="{D18E5E81-B128-4C37-A165-08CA3797D0EC}" presName="sibTrans" presStyleCnt="0"/>
      <dgm:spPr/>
    </dgm:pt>
    <dgm:pt modelId="{6F457C4C-4B3A-4360-82C6-D4A9E779D3BD}" type="pres">
      <dgm:prSet presAssocID="{00AD5F2E-3172-403E-9B1B-A43CB90FD478}" presName="textNode" presStyleLbl="node1" presStyleIdx="4" presStyleCnt="5">
        <dgm:presLayoutVars>
          <dgm:bulletEnabled val="1"/>
        </dgm:presLayoutVars>
      </dgm:prSet>
      <dgm:spPr/>
      <dgm:t>
        <a:bodyPr/>
        <a:lstStyle/>
        <a:p>
          <a:endParaRPr lang="en-US"/>
        </a:p>
      </dgm:t>
    </dgm:pt>
  </dgm:ptLst>
  <dgm:cxnLst>
    <dgm:cxn modelId="{E15BAB3B-CC47-411D-AB24-6B9CE133DBC5}" type="presOf" srcId="{A3D1562A-F1A8-4CCE-ACEB-355354F984F0}" destId="{2E6AF017-199D-4635-8643-B8F9E626D0B0}" srcOrd="0" destOrd="0" presId="urn:microsoft.com/office/officeart/2005/8/layout/hProcess9"/>
    <dgm:cxn modelId="{E7CF58A5-2BFA-4992-A1E5-6F78B1780C16}" srcId="{A3D1562A-F1A8-4CCE-ACEB-355354F984F0}" destId="{E8697BE4-D0FA-4098-B738-E571E44EDA97}" srcOrd="3" destOrd="0" parTransId="{642E7B72-39FE-4A07-B52F-FD146F962C29}" sibTransId="{D18E5E81-B128-4C37-A165-08CA3797D0EC}"/>
    <dgm:cxn modelId="{2A5295E2-616F-480F-8078-721C670973AE}" type="presOf" srcId="{00AD5F2E-3172-403E-9B1B-A43CB90FD478}" destId="{6F457C4C-4B3A-4360-82C6-D4A9E779D3BD}" srcOrd="0" destOrd="0" presId="urn:microsoft.com/office/officeart/2005/8/layout/hProcess9"/>
    <dgm:cxn modelId="{4CE6E74A-D966-4B5B-9250-ADCB0658DB3B}" srcId="{A3D1562A-F1A8-4CCE-ACEB-355354F984F0}" destId="{099B22EB-EFDB-4CDC-85B0-84F4CA4D444C}" srcOrd="2" destOrd="0" parTransId="{C4224A68-19C1-4E69-A7C4-B5B5C9132A9F}" sibTransId="{CF17361A-60F3-4CC6-B28A-874E39ABC62B}"/>
    <dgm:cxn modelId="{E6DC20B5-A380-4114-82AC-68011CC8172C}" srcId="{A3D1562A-F1A8-4CCE-ACEB-355354F984F0}" destId="{3E0D90FE-B2AD-4234-A65C-53CD4F2B318B}" srcOrd="1" destOrd="0" parTransId="{42291BB3-CDAB-4544-AF59-24304A6E17F0}" sibTransId="{DCFFB268-F1BD-4A9C-BA89-F9ABD8FB4850}"/>
    <dgm:cxn modelId="{F31FFA91-DAF8-4F05-89E8-B220250A4E91}" type="presOf" srcId="{099B22EB-EFDB-4CDC-85B0-84F4CA4D444C}" destId="{3BDA56C0-C169-49C9-B6C9-C0319B25571C}" srcOrd="0" destOrd="0" presId="urn:microsoft.com/office/officeart/2005/8/layout/hProcess9"/>
    <dgm:cxn modelId="{EA134770-8437-4523-9973-4F5F7A36F726}" type="presOf" srcId="{3E0D90FE-B2AD-4234-A65C-53CD4F2B318B}" destId="{61D23E4A-88E9-4FC0-BA9D-5A9AE8E6D2C4}" srcOrd="0" destOrd="0" presId="urn:microsoft.com/office/officeart/2005/8/layout/hProcess9"/>
    <dgm:cxn modelId="{D19912D8-1E25-4EEC-9796-D2722343D95F}" srcId="{A3D1562A-F1A8-4CCE-ACEB-355354F984F0}" destId="{1CD231B9-2D20-40E0-AD4C-EF977FE9A80D}" srcOrd="0" destOrd="0" parTransId="{F5B4DB61-A47C-47DF-B5DA-2681568D5DBD}" sibTransId="{CD5ABB1C-15DD-47F8-805A-F2EC98BCF181}"/>
    <dgm:cxn modelId="{A569FF3F-34D3-4C9C-9722-BC15B44D62B8}" type="presOf" srcId="{E8697BE4-D0FA-4098-B738-E571E44EDA97}" destId="{EE5311ED-4FED-498B-B7EC-3025DCEB7534}" srcOrd="0" destOrd="0" presId="urn:microsoft.com/office/officeart/2005/8/layout/hProcess9"/>
    <dgm:cxn modelId="{AFACABBD-6A2C-448F-BFEC-764C9471BDE8}" type="presOf" srcId="{1CD231B9-2D20-40E0-AD4C-EF977FE9A80D}" destId="{FB605EB6-8E49-470B-A419-68BB631790B4}" srcOrd="0" destOrd="0" presId="urn:microsoft.com/office/officeart/2005/8/layout/hProcess9"/>
    <dgm:cxn modelId="{AC6F9BCD-4F47-4C63-828A-B19C75051504}" srcId="{A3D1562A-F1A8-4CCE-ACEB-355354F984F0}" destId="{00AD5F2E-3172-403E-9B1B-A43CB90FD478}" srcOrd="4" destOrd="0" parTransId="{1599C767-5E43-44F3-8AB7-8FB2AFC44461}" sibTransId="{49DBC0E2-ECD1-46DB-8904-D146AB3AA7AB}"/>
    <dgm:cxn modelId="{6B6B4ADB-FA08-48EE-9293-467B8C0B1D32}" type="presParOf" srcId="{2E6AF017-199D-4635-8643-B8F9E626D0B0}" destId="{FA9321E2-98B1-4584-920A-C903B91B5903}" srcOrd="0" destOrd="0" presId="urn:microsoft.com/office/officeart/2005/8/layout/hProcess9"/>
    <dgm:cxn modelId="{54D9E8AE-0D02-40FB-BE4F-B4E8D1F0EC3A}" type="presParOf" srcId="{2E6AF017-199D-4635-8643-B8F9E626D0B0}" destId="{419EA7DF-4630-45CE-B868-618185AFBC50}" srcOrd="1" destOrd="0" presId="urn:microsoft.com/office/officeart/2005/8/layout/hProcess9"/>
    <dgm:cxn modelId="{08F0CAA1-1582-4DB7-A791-13F29B2CBE0D}" type="presParOf" srcId="{419EA7DF-4630-45CE-B868-618185AFBC50}" destId="{FB605EB6-8E49-470B-A419-68BB631790B4}" srcOrd="0" destOrd="0" presId="urn:microsoft.com/office/officeart/2005/8/layout/hProcess9"/>
    <dgm:cxn modelId="{53422485-3137-4815-82FE-E6B414EF5B00}" type="presParOf" srcId="{419EA7DF-4630-45CE-B868-618185AFBC50}" destId="{0194AF08-EB9C-4C6C-8A06-EA0B99BED714}" srcOrd="1" destOrd="0" presId="urn:microsoft.com/office/officeart/2005/8/layout/hProcess9"/>
    <dgm:cxn modelId="{C28454DF-03BD-4EEC-8C3B-7D2D5339EAD7}" type="presParOf" srcId="{419EA7DF-4630-45CE-B868-618185AFBC50}" destId="{61D23E4A-88E9-4FC0-BA9D-5A9AE8E6D2C4}" srcOrd="2" destOrd="0" presId="urn:microsoft.com/office/officeart/2005/8/layout/hProcess9"/>
    <dgm:cxn modelId="{F01EF1DA-8155-4751-9AE6-9A1EF3254984}" type="presParOf" srcId="{419EA7DF-4630-45CE-B868-618185AFBC50}" destId="{4A9B8986-9E36-429D-96BF-EDC38EB2FAD4}" srcOrd="3" destOrd="0" presId="urn:microsoft.com/office/officeart/2005/8/layout/hProcess9"/>
    <dgm:cxn modelId="{51C02D42-E2A7-4A07-AFC8-5AAF15587A18}" type="presParOf" srcId="{419EA7DF-4630-45CE-B868-618185AFBC50}" destId="{3BDA56C0-C169-49C9-B6C9-C0319B25571C}" srcOrd="4" destOrd="0" presId="urn:microsoft.com/office/officeart/2005/8/layout/hProcess9"/>
    <dgm:cxn modelId="{7DDFB4E7-E414-42CA-A536-5E8F4EE9FEE5}" type="presParOf" srcId="{419EA7DF-4630-45CE-B868-618185AFBC50}" destId="{B70EFC2A-247A-454A-AA34-7A0901B551F1}" srcOrd="5" destOrd="0" presId="urn:microsoft.com/office/officeart/2005/8/layout/hProcess9"/>
    <dgm:cxn modelId="{6D6F678A-F323-464B-8E57-4F1FA5CCFEDF}" type="presParOf" srcId="{419EA7DF-4630-45CE-B868-618185AFBC50}" destId="{EE5311ED-4FED-498B-B7EC-3025DCEB7534}" srcOrd="6" destOrd="0" presId="urn:microsoft.com/office/officeart/2005/8/layout/hProcess9"/>
    <dgm:cxn modelId="{5D793939-9EFA-42BA-870B-E45D42B0568A}" type="presParOf" srcId="{419EA7DF-4630-45CE-B868-618185AFBC50}" destId="{4C665BD6-565D-4852-AEB3-6D5816EF5064}" srcOrd="7" destOrd="0" presId="urn:microsoft.com/office/officeart/2005/8/layout/hProcess9"/>
    <dgm:cxn modelId="{AC0815C4-A4E9-45A5-86F9-14AE2DC44525}" type="presParOf" srcId="{419EA7DF-4630-45CE-B868-618185AFBC50}" destId="{6F457C4C-4B3A-4360-82C6-D4A9E779D3BD}"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5E9F1D-62AB-4249-B790-83AC88B714C1}" type="datetimeFigureOut">
              <a:rPr lang="en-US" smtClean="0"/>
              <a:t>8/13/2015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F3D6C-9B54-4632-BDF1-D946989CE15B}" type="slidenum">
              <a:rPr lang="en-US" smtClean="0"/>
              <a:t>‹#›</a:t>
            </a:fld>
            <a:endParaRPr lang="en-US"/>
          </a:p>
        </p:txBody>
      </p:sp>
    </p:spTree>
    <p:extLst>
      <p:ext uri="{BB962C8B-B14F-4D97-AF65-F5344CB8AC3E}">
        <p14:creationId xmlns:p14="http://schemas.microsoft.com/office/powerpoint/2010/main" val="79763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2</a:t>
            </a:fld>
            <a:endParaRPr lang="en-US"/>
          </a:p>
        </p:txBody>
      </p:sp>
    </p:spTree>
    <p:extLst>
      <p:ext uri="{BB962C8B-B14F-4D97-AF65-F5344CB8AC3E}">
        <p14:creationId xmlns:p14="http://schemas.microsoft.com/office/powerpoint/2010/main" val="1423185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Mats </a:t>
            </a:r>
            <a:r>
              <a:rPr lang="en-US" dirty="0" err="1" smtClean="0"/>
              <a:t>Valk</a:t>
            </a:r>
            <a:r>
              <a:rPr lang="en-US" dirty="0" smtClean="0"/>
              <a:t>, Netherlands, holds</a:t>
            </a:r>
            <a:r>
              <a:rPr lang="en-US" baseline="0" dirty="0" smtClean="0"/>
              <a:t> </a:t>
            </a:r>
            <a:r>
              <a:rPr lang="en-US" dirty="0" smtClean="0"/>
              <a:t>the</a:t>
            </a:r>
            <a:r>
              <a:rPr lang="en-US" baseline="0" dirty="0" smtClean="0"/>
              <a:t> world record for the fastest Rubik’s Cube solve at 5.55 seconds in March 2013 in Belgium.</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16</a:t>
            </a:fld>
            <a:endParaRPr lang="en-US"/>
          </a:p>
        </p:txBody>
      </p:sp>
    </p:spTree>
    <p:extLst>
      <p:ext uri="{BB962C8B-B14F-4D97-AF65-F5344CB8AC3E}">
        <p14:creationId xmlns:p14="http://schemas.microsoft.com/office/powerpoint/2010/main" val="426934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12 +</a:t>
            </a:r>
            <a:r>
              <a:rPr lang="en-US" b="1" baseline="0" dirty="0" smtClean="0"/>
              <a:t> 8 + 6 = 26</a:t>
            </a:r>
          </a:p>
          <a:p>
            <a:endParaRPr lang="en-US" b="1" baseline="0" dirty="0" smtClean="0"/>
          </a:p>
          <a:p>
            <a:r>
              <a:rPr lang="en-US" b="1" baseline="0" dirty="0" smtClean="0"/>
              <a:t>However, n</a:t>
            </a:r>
            <a:r>
              <a:rPr lang="en-US" b="1" dirty="0" smtClean="0"/>
              <a:t>ot meeting 75/25. </a:t>
            </a:r>
            <a:r>
              <a:rPr lang="en-US" b="1" baseline="0" dirty="0" smtClean="0"/>
              <a:t> </a:t>
            </a:r>
            <a:r>
              <a:rPr lang="en-US" b="1" dirty="0" smtClean="0"/>
              <a:t>SA has only earned 8 hours during the regular academic year (needed 9 based on application of the midyear enrollment exception (14.4.3.4-(b)).  </a:t>
            </a:r>
            <a:endParaRPr lang="en-US" b="1" dirty="0"/>
          </a:p>
        </p:txBody>
      </p:sp>
      <p:sp>
        <p:nvSpPr>
          <p:cNvPr id="4" name="Slide Number Placeholder 3"/>
          <p:cNvSpPr>
            <a:spLocks noGrp="1"/>
          </p:cNvSpPr>
          <p:nvPr>
            <p:ph type="sldNum" sz="quarter" idx="10"/>
          </p:nvPr>
        </p:nvSpPr>
        <p:spPr/>
        <p:txBody>
          <a:bodyPr/>
          <a:lstStyle/>
          <a:p>
            <a:fld id="{496F3D6C-9B54-4632-BDF1-D946989CE15B}" type="slidenum">
              <a:rPr lang="en-US" smtClean="0"/>
              <a:t>17</a:t>
            </a:fld>
            <a:endParaRPr lang="en-US"/>
          </a:p>
        </p:txBody>
      </p:sp>
    </p:spTree>
    <p:extLst>
      <p:ext uri="{BB962C8B-B14F-4D97-AF65-F5344CB8AC3E}">
        <p14:creationId xmlns:p14="http://schemas.microsoft.com/office/powerpoint/2010/main" val="426934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a:t>
            </a:r>
            <a:r>
              <a:rPr lang="en-US" dirty="0" err="1" smtClean="0"/>
              <a:t>Shortz</a:t>
            </a:r>
            <a:r>
              <a:rPr lang="en-US" dirty="0" smtClean="0"/>
              <a:t> forewent the bar exam after law school</a:t>
            </a:r>
            <a:r>
              <a:rPr lang="en-US" baseline="0" dirty="0" smtClean="0"/>
              <a:t> to pursue crosswords.  Has been the </a:t>
            </a:r>
            <a:r>
              <a:rPr lang="en-US" baseline="0" dirty="0" err="1" smtClean="0"/>
              <a:t>NYTimes</a:t>
            </a:r>
            <a:r>
              <a:rPr lang="en-US" baseline="0" dirty="0" smtClean="0"/>
              <a:t> crossword editor since 1993.</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18</a:t>
            </a:fld>
            <a:endParaRPr lang="en-US"/>
          </a:p>
        </p:txBody>
      </p:sp>
    </p:spTree>
    <p:extLst>
      <p:ext uri="{BB962C8B-B14F-4D97-AF65-F5344CB8AC3E}">
        <p14:creationId xmlns:p14="http://schemas.microsoft.com/office/powerpoint/2010/main" val="1978693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record at</a:t>
            </a:r>
            <a:r>
              <a:rPr lang="en-US" baseline="0" dirty="0" smtClean="0"/>
              <a:t> the start of the 2015 fall term, yes.  However, see additional information.</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19</a:t>
            </a:fld>
            <a:endParaRPr lang="en-US"/>
          </a:p>
        </p:txBody>
      </p:sp>
    </p:spTree>
    <p:extLst>
      <p:ext uri="{BB962C8B-B14F-4D97-AF65-F5344CB8AC3E}">
        <p14:creationId xmlns:p14="http://schemas.microsoft.com/office/powerpoint/2010/main" val="3691726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Certification is based off of the student-athlete's cumulative minimum GPA at the beginning of the fall term.</a:t>
            </a:r>
          </a:p>
          <a:p>
            <a:pPr lvl="1" algn="r"/>
            <a:r>
              <a:rPr lang="en-US" b="1" dirty="0" smtClean="0"/>
              <a:t>Bylaw 14.4.3.2</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No, provided the second summer course counts towards the SA’s cumulative</a:t>
            </a:r>
            <a:r>
              <a:rPr lang="en-US" baseline="0" dirty="0" smtClean="0"/>
              <a:t> GPA for graduation.</a:t>
            </a:r>
            <a:r>
              <a:rPr lang="en-US" dirty="0" smtClean="0"/>
              <a:t> </a:t>
            </a:r>
            <a:r>
              <a:rPr lang="en-US" baseline="0" dirty="0" smtClean="0"/>
              <a:t> </a:t>
            </a:r>
            <a:r>
              <a:rPr lang="en-US" dirty="0" smtClean="0">
                <a:solidFill>
                  <a:schemeClr val="tx1"/>
                </a:solidFill>
              </a:rPr>
              <a:t>In the event that a summer grade posts after the start of the applicable term, retroactively changing the student-athlete's academic record, institution is obligated to certify the student-athlete's academic eligibility based on the updated and accurate academic record. </a:t>
            </a:r>
          </a:p>
          <a:p>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20</a:t>
            </a:fld>
            <a:endParaRPr lang="en-US"/>
          </a:p>
        </p:txBody>
      </p:sp>
    </p:spTree>
    <p:extLst>
      <p:ext uri="{BB962C8B-B14F-4D97-AF65-F5344CB8AC3E}">
        <p14:creationId xmlns:p14="http://schemas.microsoft.com/office/powerpoint/2010/main" val="2875977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Howard </a:t>
            </a:r>
            <a:r>
              <a:rPr lang="en-US" sz="1200" b="0" i="0" kern="1200" dirty="0" err="1" smtClean="0">
                <a:solidFill>
                  <a:schemeClr val="tx1"/>
                </a:solidFill>
                <a:effectLst/>
                <a:latin typeface="+mn-lt"/>
                <a:ea typeface="+mn-ea"/>
                <a:cs typeface="+mn-cs"/>
              </a:rPr>
              <a:t>Garns</a:t>
            </a:r>
            <a:r>
              <a:rPr lang="en-US" sz="1200" b="0" i="0" kern="1200" dirty="0" smtClean="0">
                <a:solidFill>
                  <a:schemeClr val="tx1"/>
                </a:solidFill>
                <a:effectLst/>
                <a:latin typeface="+mn-lt"/>
                <a:ea typeface="+mn-ea"/>
                <a:cs typeface="+mn-cs"/>
              </a:rPr>
              <a:t> is a retired architect and credited</a:t>
            </a:r>
            <a:r>
              <a:rPr lang="en-US" sz="1200" b="0" i="0" kern="1200" baseline="0" dirty="0" smtClean="0">
                <a:solidFill>
                  <a:schemeClr val="tx1"/>
                </a:solidFill>
                <a:effectLst/>
                <a:latin typeface="+mn-lt"/>
                <a:ea typeface="+mn-ea"/>
                <a:cs typeface="+mn-cs"/>
              </a:rPr>
              <a:t> with design of modern Sudoku puzzles.</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21</a:t>
            </a:fld>
            <a:endParaRPr lang="en-US"/>
          </a:p>
        </p:txBody>
      </p:sp>
    </p:spTree>
    <p:extLst>
      <p:ext uri="{BB962C8B-B14F-4D97-AF65-F5344CB8AC3E}">
        <p14:creationId xmlns:p14="http://schemas.microsoft.com/office/powerpoint/2010/main" val="758525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Yes.  Per Bylaw 14.4.3.4.7, credit for courses that are repeated may be used by a SA to satisfy PTD only under conditions (a)-(c). Thus, once a SA completes a course with a grade that make is satisfactory per your institutional standard, it may not be repeated later down the road and used for meeting PTD requirements even if the SA didn't need the credits to meet PTD the first time the SA earned a satisfactory grade in the course. </a:t>
            </a:r>
            <a:r>
              <a:rPr lang="en-US" sz="1200" b="0" i="0" u="sng" kern="1200" dirty="0" smtClean="0">
                <a:solidFill>
                  <a:schemeClr val="tx1"/>
                </a:solidFill>
                <a:effectLst/>
                <a:latin typeface="+mn-lt"/>
                <a:ea typeface="+mn-ea"/>
                <a:cs typeface="+mn-cs"/>
              </a:rPr>
              <a:t>If the course is repeated because the SA's initial grade is not satisfactory towards the current SA's declared degree, the credits may be used to meet PTD once a satisfactory grade is obtained, so long as the credits were not necessary for the SA to have met PTD requirements when the course was first taken.</a:t>
            </a:r>
            <a:endParaRPr lang="en-US" u="sng" dirty="0"/>
          </a:p>
        </p:txBody>
      </p:sp>
      <p:sp>
        <p:nvSpPr>
          <p:cNvPr id="4" name="Slide Number Placeholder 3"/>
          <p:cNvSpPr>
            <a:spLocks noGrp="1"/>
          </p:cNvSpPr>
          <p:nvPr>
            <p:ph type="sldNum" sz="quarter" idx="10"/>
          </p:nvPr>
        </p:nvSpPr>
        <p:spPr/>
        <p:txBody>
          <a:bodyPr/>
          <a:lstStyle/>
          <a:p>
            <a:fld id="{496F3D6C-9B54-4632-BDF1-D946989CE15B}" type="slidenum">
              <a:rPr lang="en-US" smtClean="0"/>
              <a:t>22</a:t>
            </a:fld>
            <a:endParaRPr lang="en-US"/>
          </a:p>
        </p:txBody>
      </p:sp>
    </p:spTree>
    <p:extLst>
      <p:ext uri="{BB962C8B-B14F-4D97-AF65-F5344CB8AC3E}">
        <p14:creationId xmlns:p14="http://schemas.microsoft.com/office/powerpoint/2010/main" val="1757065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Who was Arthur Wynne?  An American credited with creating the first crossword puzzle in 1916.</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23</a:t>
            </a:fld>
            <a:endParaRPr lang="en-US"/>
          </a:p>
        </p:txBody>
      </p:sp>
    </p:spTree>
    <p:extLst>
      <p:ext uri="{BB962C8B-B14F-4D97-AF65-F5344CB8AC3E}">
        <p14:creationId xmlns:p14="http://schemas.microsoft.com/office/powerpoint/2010/main" val="135845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institutional policy only. First step</a:t>
            </a:r>
            <a:r>
              <a:rPr lang="en-US" baseline="0" dirty="0" smtClean="0"/>
              <a:t> in certification process.  Not an NCAA policy. Certification begins and can end here. Timing of certification based on institutional policy for all students.</a:t>
            </a:r>
          </a:p>
          <a:p>
            <a:endParaRPr lang="en-US" baseline="0" dirty="0" smtClean="0"/>
          </a:p>
          <a:p>
            <a:r>
              <a:rPr lang="en-US" baseline="0" dirty="0" smtClean="0"/>
              <a:t>May be a difference between good academic standing and academic probation at your institution!</a:t>
            </a:r>
          </a:p>
          <a:p>
            <a:endParaRPr lang="en-US" baseline="0" dirty="0" smtClean="0"/>
          </a:p>
          <a:p>
            <a:r>
              <a:rPr lang="en-US" baseline="0" dirty="0" smtClean="0"/>
              <a:t>If on academic probation at your institution, and would be able to participate in extra curricular activities as other students – the SA is eligible. SA must also be meeting all conference and NCAA PTD requirements.</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4</a:t>
            </a:fld>
            <a:endParaRPr lang="en-US"/>
          </a:p>
        </p:txBody>
      </p:sp>
    </p:spTree>
    <p:extLst>
      <p:ext uri="{BB962C8B-B14F-4D97-AF65-F5344CB8AC3E}">
        <p14:creationId xmlns:p14="http://schemas.microsoft.com/office/powerpoint/2010/main" val="263990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Taken during regular academic term, completed within</a:t>
            </a:r>
            <a:r>
              <a:rPr lang="en-US" baseline="0" dirty="0" smtClean="0"/>
              <a:t> parameters of cert. institution regular term, cert institution accepts as credit and places it on the transcript for that term.</a:t>
            </a:r>
          </a:p>
          <a:p>
            <a:endParaRPr lang="en-US" baseline="0" dirty="0" smtClean="0"/>
          </a:p>
          <a:p>
            <a:r>
              <a:rPr lang="en-US" baseline="0" dirty="0" smtClean="0"/>
              <a:t>Quarter </a:t>
            </a:r>
            <a:r>
              <a:rPr lang="en-US" baseline="0" dirty="0" err="1" smtClean="0"/>
              <a:t>vs</a:t>
            </a:r>
            <a:r>
              <a:rPr lang="en-US" baseline="0" dirty="0" smtClean="0"/>
              <a:t> Semester – if transferring, certify 6 using previous institution transcript.  No need for conversion. Don’t want to penalize SA.</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5</a:t>
            </a:fld>
            <a:endParaRPr lang="en-US"/>
          </a:p>
        </p:txBody>
      </p:sp>
    </p:spTree>
    <p:extLst>
      <p:ext uri="{BB962C8B-B14F-4D97-AF65-F5344CB8AC3E}">
        <p14:creationId xmlns:p14="http://schemas.microsoft.com/office/powerpoint/2010/main" val="1549143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rgbClr val="FF0000"/>
                </a:solidFill>
              </a:rPr>
              <a:t>For</a:t>
            </a:r>
            <a:r>
              <a:rPr lang="en-US" b="0" baseline="0" dirty="0" smtClean="0">
                <a:solidFill>
                  <a:srgbClr val="FF0000"/>
                </a:solidFill>
              </a:rPr>
              <a:t> bullet point, No. 2, you’ll want to be careful to clarify how this would apply if an SA initially enrolls at midyear. In that situation the SA would not be on the hook for the preceding fall. Don’t forget to note that the part time term doesn’t have to count towards the 10-semester/15-quarters.</a:t>
            </a:r>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496F3D6C-9B54-4632-BDF1-D946989CE15B}" type="slidenum">
              <a:rPr lang="en-US" smtClean="0"/>
              <a:t>7</a:t>
            </a:fld>
            <a:endParaRPr lang="en-US"/>
          </a:p>
        </p:txBody>
      </p:sp>
    </p:spTree>
    <p:extLst>
      <p:ext uri="{BB962C8B-B14F-4D97-AF65-F5344CB8AC3E}">
        <p14:creationId xmlns:p14="http://schemas.microsoft.com/office/powerpoint/2010/main" val="2962665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 term hours may be used to</a:t>
            </a:r>
            <a:r>
              <a:rPr lang="en-US" baseline="0" dirty="0" smtClean="0"/>
              <a:t> meet 75/25 </a:t>
            </a:r>
            <a:r>
              <a:rPr lang="en-US" dirty="0" smtClean="0"/>
              <a:t>provided</a:t>
            </a:r>
            <a:r>
              <a:rPr lang="en-US" baseline="0" dirty="0" smtClean="0"/>
              <a:t> the term occurs after the start of the fall term and ends prior to spring commencement.</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8</a:t>
            </a:fld>
            <a:endParaRPr lang="en-US"/>
          </a:p>
        </p:txBody>
      </p:sp>
    </p:spTree>
    <p:extLst>
      <p:ext uri="{BB962C8B-B14F-4D97-AF65-F5344CB8AC3E}">
        <p14:creationId xmlns:p14="http://schemas.microsoft.com/office/powerpoint/2010/main" val="2980426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a:t>
            </a:r>
            <a:r>
              <a:rPr lang="en-US" baseline="0" dirty="0" smtClean="0"/>
              <a:t> rectify after one semester.  Cannot rectify in the middle of a term (mini course).</a:t>
            </a:r>
          </a:p>
          <a:p>
            <a:endParaRPr lang="en-US" baseline="0" dirty="0" smtClean="0"/>
          </a:p>
          <a:p>
            <a:r>
              <a:rPr lang="en-US" baseline="0" dirty="0" smtClean="0"/>
              <a:t>Once certified, can fall below during the year if meeting good academic standing and all other PTD requirements.</a:t>
            </a:r>
          </a:p>
          <a:p>
            <a:endParaRPr lang="en-US" baseline="0" dirty="0" smtClean="0"/>
          </a:p>
          <a:p>
            <a:r>
              <a:rPr lang="en-US" baseline="0" dirty="0" smtClean="0"/>
              <a:t>SA needs to be recertified annually.  No need to </a:t>
            </a:r>
            <a:r>
              <a:rPr lang="en-US" baseline="0" dirty="0" err="1" smtClean="0"/>
              <a:t>recert</a:t>
            </a:r>
            <a:r>
              <a:rPr lang="en-US" baseline="0" dirty="0" smtClean="0"/>
              <a:t> if met new benchmark during the year.  If transfer, certify GPA after one term if competing.  If sitting year in residence, can be certified after year is served with all other PTD.</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9</a:t>
            </a:fld>
            <a:endParaRPr lang="en-US"/>
          </a:p>
        </p:txBody>
      </p:sp>
    </p:spTree>
    <p:extLst>
      <p:ext uri="{BB962C8B-B14F-4D97-AF65-F5344CB8AC3E}">
        <p14:creationId xmlns:p14="http://schemas.microsoft.com/office/powerpoint/2010/main" val="2247068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Certifying progress-toward-degree</a:t>
            </a:r>
            <a:r>
              <a:rPr lang="en-US" baseline="0" dirty="0" smtClean="0"/>
              <a:t> is a process with basic steps that lead you though.  If the SA does not meet one of the requirements, the SA may sit and have a chance to rectify at the next possible opportunity or file a PTD waiver if mitigation is present. </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11</a:t>
            </a:fld>
            <a:endParaRPr lang="en-US"/>
          </a:p>
        </p:txBody>
      </p:sp>
    </p:spTree>
    <p:extLst>
      <p:ext uri="{BB962C8B-B14F-4D97-AF65-F5344CB8AC3E}">
        <p14:creationId xmlns:p14="http://schemas.microsoft.com/office/powerpoint/2010/main" val="2811941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Elaine</a:t>
            </a:r>
            <a:r>
              <a:rPr lang="en-US" baseline="0" dirty="0" smtClean="0"/>
              <a:t> Lewis, from Great Britain, is the world record holder for solving a 250 piece jigsaw puzzle in 14 minutes, 58 seconds.</a:t>
            </a:r>
          </a:p>
          <a:p>
            <a:endParaRPr lang="en-US" baseline="0" dirty="0" smtClean="0"/>
          </a:p>
          <a:p>
            <a:r>
              <a:rPr lang="en-US" b="1" baseline="0" dirty="0" smtClean="0"/>
              <a:t>Changing the question since we don’t know about institutional policy or what the SA’s GPA is, etc.</a:t>
            </a:r>
            <a:endParaRPr lang="en-US" b="1" dirty="0"/>
          </a:p>
        </p:txBody>
      </p:sp>
      <p:sp>
        <p:nvSpPr>
          <p:cNvPr id="4" name="Slide Number Placeholder 3"/>
          <p:cNvSpPr>
            <a:spLocks noGrp="1"/>
          </p:cNvSpPr>
          <p:nvPr>
            <p:ph type="sldNum" sz="quarter" idx="10"/>
          </p:nvPr>
        </p:nvSpPr>
        <p:spPr/>
        <p:txBody>
          <a:bodyPr/>
          <a:lstStyle/>
          <a:p>
            <a:fld id="{496F3D6C-9B54-4632-BDF1-D946989CE15B}" type="slidenum">
              <a:rPr lang="en-US" smtClean="0"/>
              <a:t>14</a:t>
            </a:fld>
            <a:endParaRPr lang="en-US"/>
          </a:p>
        </p:txBody>
      </p:sp>
    </p:spTree>
    <p:extLst>
      <p:ext uri="{BB962C8B-B14F-4D97-AF65-F5344CB8AC3E}">
        <p14:creationId xmlns:p14="http://schemas.microsoft.com/office/powerpoint/2010/main" val="4120388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eligible using the actual method (12 + 8  + 3 = 23)  Not eligible using averaging method (47 / 4 = 11.75) </a:t>
            </a:r>
          </a:p>
          <a:p>
            <a:endParaRPr lang="en-US" b="1" baseline="0" dirty="0" smtClean="0"/>
          </a:p>
          <a:p>
            <a:r>
              <a:rPr lang="en-US" b="1" baseline="0" dirty="0" smtClean="0"/>
              <a:t>However, missed term exception may apply in this situation. </a:t>
            </a:r>
            <a:endParaRPr lang="en-US" dirty="0"/>
          </a:p>
        </p:txBody>
      </p:sp>
      <p:sp>
        <p:nvSpPr>
          <p:cNvPr id="4" name="Slide Number Placeholder 3"/>
          <p:cNvSpPr>
            <a:spLocks noGrp="1"/>
          </p:cNvSpPr>
          <p:nvPr>
            <p:ph type="sldNum" sz="quarter" idx="10"/>
          </p:nvPr>
        </p:nvSpPr>
        <p:spPr/>
        <p:txBody>
          <a:bodyPr/>
          <a:lstStyle/>
          <a:p>
            <a:fld id="{496F3D6C-9B54-4632-BDF1-D946989CE15B}" type="slidenum">
              <a:rPr lang="en-US" smtClean="0"/>
              <a:t>15</a:t>
            </a:fld>
            <a:endParaRPr lang="en-US"/>
          </a:p>
        </p:txBody>
      </p:sp>
    </p:spTree>
    <p:extLst>
      <p:ext uri="{BB962C8B-B14F-4D97-AF65-F5344CB8AC3E}">
        <p14:creationId xmlns:p14="http://schemas.microsoft.com/office/powerpoint/2010/main" val="412038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9780235-1E5A-49B2-9B8C-F5BAA28FC906}" type="datetimeFigureOut">
              <a:rPr lang="en-US" smtClean="0"/>
              <a:t>8/13/2015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12B0F2-A62A-4C4E-938D-B9D44A3E86A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780235-1E5A-49B2-9B8C-F5BAA28FC906}"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2B0F2-A62A-4C4E-938D-B9D44A3E86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780235-1E5A-49B2-9B8C-F5BAA28FC906}"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2B0F2-A62A-4C4E-938D-B9D44A3E86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780235-1E5A-49B2-9B8C-F5BAA28FC906}"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2B0F2-A62A-4C4E-938D-B9D44A3E86A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780235-1E5A-49B2-9B8C-F5BAA28FC906}" type="datetimeFigureOut">
              <a:rPr lang="en-US" smtClean="0"/>
              <a:t>8/13/2015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212B0F2-A62A-4C4E-938D-B9D44A3E86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780235-1E5A-49B2-9B8C-F5BAA28FC906}"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2B0F2-A62A-4C4E-938D-B9D44A3E86A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9780235-1E5A-49B2-9B8C-F5BAA28FC906}" type="datetimeFigureOut">
              <a:rPr lang="en-US" smtClean="0"/>
              <a:t>8/13/2015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2B0F2-A62A-4C4E-938D-B9D44A3E86A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780235-1E5A-49B2-9B8C-F5BAA28FC906}" type="datetimeFigureOut">
              <a:rPr lang="en-US" smtClean="0"/>
              <a:t>8/13/2015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2B0F2-A62A-4C4E-938D-B9D44A3E86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80235-1E5A-49B2-9B8C-F5BAA28FC906}" type="datetimeFigureOut">
              <a:rPr lang="en-US" smtClean="0"/>
              <a:t>8/13/2015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2B0F2-A62A-4C4E-938D-B9D44A3E86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780235-1E5A-49B2-9B8C-F5BAA28FC906}"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2B0F2-A62A-4C4E-938D-B9D44A3E86A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780235-1E5A-49B2-9B8C-F5BAA28FC906}" type="datetimeFigureOut">
              <a:rPr lang="en-US" smtClean="0"/>
              <a:t>8/13/2015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212B0F2-A62A-4C4E-938D-B9D44A3E86A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780235-1E5A-49B2-9B8C-F5BAA28FC906}" type="datetimeFigureOut">
              <a:rPr lang="en-US" smtClean="0"/>
              <a:t>8/13/2015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12B0F2-A62A-4C4E-938D-B9D44A3E86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DIVISION II</a:t>
            </a:r>
            <a:r>
              <a:rPr lang="en-US" b="1" dirty="0" smtClean="0"/>
              <a:t/>
            </a:r>
            <a:br>
              <a:rPr lang="en-US" b="1" dirty="0" smtClean="0"/>
            </a:br>
            <a:r>
              <a:rPr lang="en-US" b="1" dirty="0" smtClean="0"/>
              <a:t>PROGRESS TOWARD DEGREE</a:t>
            </a:r>
            <a:endParaRPr lang="en-US" b="1" dirty="0"/>
          </a:p>
        </p:txBody>
      </p:sp>
      <p:pic>
        <p:nvPicPr>
          <p:cNvPr id="1034" name="Picture 10" descr="C:\Users\sbritsch\AppData\Local\Microsoft\Windows\Temporary Internet Files\Content.IE5\CL5EIFYL\MC900434854[1].png"/>
          <p:cNvPicPr>
            <a:picLocks noChangeAspect="1" noChangeArrowheads="1"/>
          </p:cNvPicPr>
          <p:nvPr/>
        </p:nvPicPr>
        <p:blipFill>
          <a:blip r:embed="rId2">
            <a:duotone>
              <a:prstClr val="black"/>
              <a:srgbClr val="7030A0">
                <a:tint val="45000"/>
                <a:satMod val="400000"/>
              </a:srgb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971800" y="2902803"/>
            <a:ext cx="3124200" cy="3124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6568" y="5943601"/>
            <a:ext cx="8698832" cy="461665"/>
          </a:xfrm>
          <a:prstGeom prst="rect">
            <a:avLst/>
          </a:prstGeom>
          <a:noFill/>
        </p:spPr>
        <p:txBody>
          <a:bodyPr wrap="square" rtlCol="0">
            <a:spAutoFit/>
          </a:bodyPr>
          <a:lstStyle/>
          <a:p>
            <a:pPr algn="ctr"/>
            <a:r>
              <a:rPr lang="en-US" sz="2400" b="1" dirty="0" smtClean="0">
                <a:solidFill>
                  <a:schemeClr val="accent1"/>
                </a:solidFill>
              </a:rPr>
              <a:t>Susan Britsch and Emily Capehart</a:t>
            </a:r>
            <a:endParaRPr lang="en-US" sz="2400" b="1" dirty="0">
              <a:solidFill>
                <a:schemeClr val="accent1"/>
              </a:solidFill>
            </a:endParaRPr>
          </a:p>
        </p:txBody>
      </p:sp>
    </p:spTree>
    <p:extLst>
      <p:ext uri="{BB962C8B-B14F-4D97-AF65-F5344CB8AC3E}">
        <p14:creationId xmlns:p14="http://schemas.microsoft.com/office/powerpoint/2010/main" val="200038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DESIGNATION OF DEGREE</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endParaRPr lang="en-US" dirty="0" smtClean="0"/>
          </a:p>
          <a:p>
            <a:r>
              <a:rPr lang="en-US" b="1" dirty="0" smtClean="0"/>
              <a:t>A SA must designate a major by the beginning of the fifth semester or seventh quarter of collegiate enrollment.</a:t>
            </a:r>
          </a:p>
          <a:p>
            <a:endParaRPr lang="en-US" b="1" dirty="0"/>
          </a:p>
          <a:p>
            <a:r>
              <a:rPr lang="en-US" b="1" dirty="0" smtClean="0"/>
              <a:t>During the first two years of enrollment, credits used to certify progress toward degree may count toward any degree program.</a:t>
            </a:r>
          </a:p>
          <a:p>
            <a:endParaRPr lang="en-US" b="1" dirty="0"/>
          </a:p>
          <a:p>
            <a:r>
              <a:rPr lang="en-US" b="1" dirty="0" smtClean="0"/>
              <a:t>Beginning in year three, all credits used must be degree applicable.</a:t>
            </a:r>
            <a:endParaRPr lang="en-US" b="1" dirty="0"/>
          </a:p>
        </p:txBody>
      </p:sp>
      <p:sp>
        <p:nvSpPr>
          <p:cNvPr id="4" name="Rectangle 3"/>
          <p:cNvSpPr/>
          <p:nvPr/>
        </p:nvSpPr>
        <p:spPr>
          <a:xfrm>
            <a:off x="7199136" y="6096000"/>
            <a:ext cx="1640064" cy="369332"/>
          </a:xfrm>
          <a:prstGeom prst="rect">
            <a:avLst/>
          </a:prstGeom>
        </p:spPr>
        <p:txBody>
          <a:bodyPr wrap="none">
            <a:spAutoFit/>
          </a:bodyPr>
          <a:lstStyle/>
          <a:p>
            <a:r>
              <a:rPr lang="en-US" dirty="0" smtClean="0"/>
              <a:t>Bylaw 14.4.3.1.5</a:t>
            </a:r>
            <a:endParaRPr lang="en-US" dirty="0"/>
          </a:p>
        </p:txBody>
      </p:sp>
    </p:spTree>
    <p:extLst>
      <p:ext uri="{BB962C8B-B14F-4D97-AF65-F5344CB8AC3E}">
        <p14:creationId xmlns:p14="http://schemas.microsoft.com/office/powerpoint/2010/main" val="976847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72400" cy="1143000"/>
          </a:xfrm>
        </p:spPr>
        <p:txBody>
          <a:bodyPr/>
          <a:lstStyle/>
          <a:p>
            <a:r>
              <a:rPr lang="en-US" b="1" dirty="0" smtClean="0">
                <a:solidFill>
                  <a:srgbClr val="7030A0"/>
                </a:solidFill>
                <a:effectLst>
                  <a:outerShdw blurRad="38100" dist="38100" dir="2700000" algn="tl">
                    <a:srgbClr val="000000">
                      <a:alpha val="43137"/>
                    </a:srgbClr>
                  </a:outerShdw>
                </a:effectLst>
              </a:rPr>
              <a:t>PROGRESSION OF CERTIFICATION</a:t>
            </a:r>
            <a:endParaRPr lang="en-US" b="1" dirty="0">
              <a:solidFill>
                <a:srgbClr val="7030A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483115514"/>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4795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EXCEPTIONS AND CASE STUDIES </a:t>
            </a:r>
            <a:endParaRPr lang="en-US" b="1" dirty="0">
              <a:solidFill>
                <a:schemeClr val="accent1"/>
              </a:solidFill>
            </a:endParaRPr>
          </a:p>
        </p:txBody>
      </p:sp>
      <p:pic>
        <p:nvPicPr>
          <p:cNvPr id="1028" name="Picture 4" descr="C:\Users\sbritsch\AppData\Local\Microsoft\Windows\Temporary Internet Files\Content.IE5\X5YG9Q4V\thinking-cap[1].gif"/>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95677" y="1524000"/>
            <a:ext cx="3733800" cy="4324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024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EXCEPTIONS</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62500" lnSpcReduction="20000"/>
          </a:bodyPr>
          <a:lstStyle/>
          <a:p>
            <a:endParaRPr lang="en-US" dirty="0" smtClean="0"/>
          </a:p>
          <a:p>
            <a:pPr>
              <a:lnSpc>
                <a:spcPct val="160000"/>
              </a:lnSpc>
            </a:pPr>
            <a:r>
              <a:rPr lang="en-US" sz="4200" b="1" dirty="0" smtClean="0"/>
              <a:t>Missed term;</a:t>
            </a:r>
          </a:p>
          <a:p>
            <a:pPr>
              <a:lnSpc>
                <a:spcPct val="160000"/>
              </a:lnSpc>
            </a:pPr>
            <a:r>
              <a:rPr lang="en-US" sz="4200" b="1" dirty="0" smtClean="0"/>
              <a:t>Midyear enrollment;</a:t>
            </a:r>
          </a:p>
          <a:p>
            <a:pPr>
              <a:lnSpc>
                <a:spcPct val="160000"/>
              </a:lnSpc>
            </a:pPr>
            <a:r>
              <a:rPr lang="en-US" sz="4200" b="1" dirty="0" err="1" smtClean="0"/>
              <a:t>Nonrecruited</a:t>
            </a:r>
            <a:r>
              <a:rPr lang="en-US" sz="4200" b="1" dirty="0" smtClean="0"/>
              <a:t>, nonparticipant;</a:t>
            </a:r>
          </a:p>
          <a:p>
            <a:pPr>
              <a:lnSpc>
                <a:spcPct val="160000"/>
              </a:lnSpc>
            </a:pPr>
            <a:r>
              <a:rPr lang="en-US" sz="4200" b="1" dirty="0" smtClean="0"/>
              <a:t>Graduate student; and</a:t>
            </a:r>
          </a:p>
          <a:p>
            <a:pPr>
              <a:lnSpc>
                <a:spcPct val="160000"/>
              </a:lnSpc>
            </a:pPr>
            <a:r>
              <a:rPr lang="en-US" sz="4200" b="1" dirty="0" smtClean="0"/>
              <a:t>Two-year nonparticipation.</a:t>
            </a:r>
          </a:p>
          <a:p>
            <a:endParaRPr lang="en-US" b="1" dirty="0"/>
          </a:p>
          <a:p>
            <a:endParaRPr lang="en-US" b="1" dirty="0" smtClean="0"/>
          </a:p>
          <a:p>
            <a:endParaRPr lang="en-US" b="1" dirty="0"/>
          </a:p>
          <a:p>
            <a:pPr marL="0" indent="0" algn="r">
              <a:buNone/>
            </a:pPr>
            <a:r>
              <a:rPr lang="en-US" dirty="0" smtClean="0"/>
              <a:t>Bylaw 14.4.3.4</a:t>
            </a:r>
            <a:endParaRPr lang="en-US" dirty="0"/>
          </a:p>
        </p:txBody>
      </p:sp>
    </p:spTree>
    <p:extLst>
      <p:ext uri="{BB962C8B-B14F-4D97-AF65-F5344CB8AC3E}">
        <p14:creationId xmlns:p14="http://schemas.microsoft.com/office/powerpoint/2010/main" val="3184341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CASE STUDY – ELAINE LEWIS</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5029200"/>
          </a:xfrm>
        </p:spPr>
        <p:txBody>
          <a:bodyPr>
            <a:normAutofit/>
          </a:bodyPr>
          <a:lstStyle/>
          <a:p>
            <a:r>
              <a:rPr lang="en-US" b="1" dirty="0" smtClean="0"/>
              <a:t>Elaine Lewis is a swimmer who initially enrolled full time at your institution during fall 2012.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Does Elaine satisfy credit-hour requirements?</a:t>
            </a:r>
          </a:p>
          <a:p>
            <a:pPr marL="0" indent="0">
              <a:buNone/>
            </a:pPr>
            <a:endParaRPr lang="en-US" dirty="0" smtClean="0"/>
          </a:p>
          <a:p>
            <a:endParaRPr lang="en-US" dirty="0"/>
          </a:p>
          <a:p>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1726791"/>
              </p:ext>
            </p:extLst>
          </p:nvPr>
        </p:nvGraphicFramePr>
        <p:xfrm>
          <a:off x="1447800" y="2819400"/>
          <a:ext cx="6096000" cy="2621280"/>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3048000"/>
                <a:gridCol w="3048000"/>
              </a:tblGrid>
              <a:tr h="370840">
                <a:tc>
                  <a:txBody>
                    <a:bodyPr/>
                    <a:lstStyle/>
                    <a:p>
                      <a:pPr algn="ctr"/>
                      <a:r>
                        <a:rPr lang="en-US" dirty="0" smtClean="0"/>
                        <a:t>TERM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en-US" dirty="0" smtClean="0">
                          <a:solidFill>
                            <a:schemeClr val="tx1"/>
                          </a:solidFill>
                        </a:rPr>
                        <a:t>CREDITS EARNED</a:t>
                      </a:r>
                      <a:endParaRPr lang="en-US"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r>
              <a:tr h="370840">
                <a:tc>
                  <a:txBody>
                    <a:bodyPr/>
                    <a:lstStyle/>
                    <a:p>
                      <a:pPr algn="ctr"/>
                      <a:r>
                        <a:rPr lang="en-US" b="1" dirty="0" smtClean="0">
                          <a:solidFill>
                            <a:schemeClr val="bg1"/>
                          </a:solidFill>
                        </a:rPr>
                        <a:t>FALL 2012  - FT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10</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85000"/>
                      </a:schemeClr>
                    </a:solidFill>
                  </a:tcPr>
                </a:tc>
              </a:tr>
              <a:tr h="370840">
                <a:tc>
                  <a:txBody>
                    <a:bodyPr/>
                    <a:lstStyle/>
                    <a:p>
                      <a:pPr algn="ctr"/>
                      <a:r>
                        <a:rPr lang="en-US" b="1" dirty="0" smtClean="0">
                          <a:solidFill>
                            <a:schemeClr val="bg1"/>
                          </a:solidFill>
                        </a:rPr>
                        <a:t>SPRING</a:t>
                      </a:r>
                      <a:r>
                        <a:rPr lang="en-US" b="1" baseline="0" dirty="0" smtClean="0">
                          <a:solidFill>
                            <a:schemeClr val="bg1"/>
                          </a:solidFill>
                        </a:rPr>
                        <a:t> 2013 - FT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14</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85000"/>
                      </a:schemeClr>
                    </a:solidFill>
                  </a:tcPr>
                </a:tc>
              </a:tr>
              <a:tr h="370840">
                <a:tc>
                  <a:txBody>
                    <a:bodyPr/>
                    <a:lstStyle/>
                    <a:p>
                      <a:pPr algn="ctr"/>
                      <a:r>
                        <a:rPr lang="en-US" b="1" dirty="0" smtClean="0">
                          <a:solidFill>
                            <a:schemeClr val="bg1"/>
                          </a:solidFill>
                        </a:rPr>
                        <a:t>FALL 2013 -</a:t>
                      </a:r>
                      <a:r>
                        <a:rPr lang="en-US" b="1" baseline="0" dirty="0" smtClean="0">
                          <a:solidFill>
                            <a:schemeClr val="bg1"/>
                          </a:solidFill>
                        </a:rPr>
                        <a:t> FT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12</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r>
              <a:tr h="370840">
                <a:tc>
                  <a:txBody>
                    <a:bodyPr/>
                    <a:lstStyle/>
                    <a:p>
                      <a:pPr algn="ctr"/>
                      <a:r>
                        <a:rPr lang="en-US" b="1" dirty="0" smtClean="0">
                          <a:solidFill>
                            <a:schemeClr val="bg1"/>
                          </a:solidFill>
                        </a:rPr>
                        <a:t>SPRING</a:t>
                      </a:r>
                      <a:r>
                        <a:rPr lang="en-US" b="1" baseline="0" dirty="0" smtClean="0">
                          <a:solidFill>
                            <a:schemeClr val="bg1"/>
                          </a:solidFill>
                        </a:rPr>
                        <a:t> 2014 - PT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8</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r>
              <a:tr h="370840">
                <a:tc>
                  <a:txBody>
                    <a:bodyPr/>
                    <a:lstStyle/>
                    <a:p>
                      <a:pPr algn="ctr"/>
                      <a:r>
                        <a:rPr lang="en-US" b="1" dirty="0" smtClean="0">
                          <a:solidFill>
                            <a:schemeClr val="bg1"/>
                          </a:solidFill>
                        </a:rPr>
                        <a:t>SUMMER</a:t>
                      </a:r>
                      <a:r>
                        <a:rPr lang="en-US" b="1" baseline="0" dirty="0" smtClean="0">
                          <a:solidFill>
                            <a:schemeClr val="bg1"/>
                          </a:solidFill>
                        </a:rPr>
                        <a:t> 2014</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3</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r>
              <a:tr h="370840">
                <a:tc>
                  <a:txBody>
                    <a:bodyPr/>
                    <a:lstStyle/>
                    <a:p>
                      <a:pPr algn="ctr"/>
                      <a:r>
                        <a:rPr lang="en-US" b="1" dirty="0" smtClean="0">
                          <a:solidFill>
                            <a:schemeClr val="bg1"/>
                          </a:solidFill>
                        </a:rPr>
                        <a:t>TOTAL</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a:lightRig rig="flood" dir="t"/>
                    </a:cell3D>
                    <a:solidFill>
                      <a:schemeClr val="accent1"/>
                    </a:solidFill>
                  </a:tcPr>
                </a:tc>
                <a:tc>
                  <a:txBody>
                    <a:bodyPr/>
                    <a:lstStyle/>
                    <a:p>
                      <a:pPr algn="ctr"/>
                      <a:r>
                        <a:rPr lang="en-US" sz="2000" b="1" dirty="0" smtClean="0"/>
                        <a:t>47</a:t>
                      </a:r>
                      <a:endParaRPr lang="en-US" sz="20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cell3D prstMaterial="dkEdge">
                      <a:bevel/>
                      <a:lightRig rig="flood" dir="t"/>
                    </a:cell3D>
                    <a:solidFill>
                      <a:schemeClr val="bg1">
                        <a:lumMod val="95000"/>
                      </a:schemeClr>
                    </a:solidFill>
                  </a:tcPr>
                </a:tc>
              </a:tr>
            </a:tbl>
          </a:graphicData>
        </a:graphic>
      </p:graphicFrame>
    </p:spTree>
    <p:extLst>
      <p:ext uri="{BB962C8B-B14F-4D97-AF65-F5344CB8AC3E}">
        <p14:creationId xmlns:p14="http://schemas.microsoft.com/office/powerpoint/2010/main" val="164702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CASE STUDY </a:t>
            </a:r>
            <a:r>
              <a:rPr lang="en-US" b="1" dirty="0">
                <a:solidFill>
                  <a:srgbClr val="7030A0"/>
                </a:solidFill>
                <a:effectLst>
                  <a:outerShdw blurRad="38100" dist="38100" dir="2700000" algn="tl">
                    <a:srgbClr val="000000">
                      <a:alpha val="43137"/>
                    </a:srgbClr>
                  </a:outerShdw>
                </a:effectLst>
              </a:rPr>
              <a:t>– </a:t>
            </a:r>
            <a:r>
              <a:rPr lang="en-US" b="1" dirty="0" smtClean="0">
                <a:solidFill>
                  <a:srgbClr val="7030A0"/>
                </a:solidFill>
                <a:effectLst>
                  <a:outerShdw blurRad="38100" dist="38100" dir="2700000" algn="tl">
                    <a:srgbClr val="000000">
                      <a:alpha val="43137"/>
                    </a:srgbClr>
                  </a:outerShdw>
                </a:effectLst>
              </a:rPr>
              <a:t>ELAINE</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33400" y="1447800"/>
            <a:ext cx="8153400" cy="4572000"/>
          </a:xfrm>
        </p:spPr>
        <p:txBody>
          <a:bodyPr>
            <a:normAutofit/>
          </a:bodyPr>
          <a:lstStyle/>
          <a:p>
            <a:r>
              <a:rPr lang="en-US" b="1" dirty="0" smtClean="0"/>
              <a:t>Elaine is in good academic standing at your institution.</a:t>
            </a:r>
          </a:p>
          <a:p>
            <a:endParaRPr lang="en-US" dirty="0"/>
          </a:p>
          <a:p>
            <a:endParaRPr lang="en-US" dirty="0" smtClean="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29925875"/>
              </p:ext>
            </p:extLst>
          </p:nvPr>
        </p:nvGraphicFramePr>
        <p:xfrm>
          <a:off x="1447800" y="2209800"/>
          <a:ext cx="6096000" cy="2621280"/>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3048000"/>
                <a:gridCol w="3048000"/>
              </a:tblGrid>
              <a:tr h="370840">
                <a:tc>
                  <a:txBody>
                    <a:bodyPr/>
                    <a:lstStyle/>
                    <a:p>
                      <a:pPr algn="ctr"/>
                      <a:r>
                        <a:rPr lang="en-US" dirty="0" smtClean="0"/>
                        <a:t>TERM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en-US" dirty="0" smtClean="0">
                          <a:solidFill>
                            <a:schemeClr val="tx1"/>
                          </a:solidFill>
                        </a:rPr>
                        <a:t>CREDITS EARNED</a:t>
                      </a:r>
                      <a:endParaRPr lang="en-US"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r>
              <a:tr h="370840">
                <a:tc>
                  <a:txBody>
                    <a:bodyPr/>
                    <a:lstStyle/>
                    <a:p>
                      <a:pPr algn="ctr"/>
                      <a:r>
                        <a:rPr lang="en-US" b="1" dirty="0" smtClean="0">
                          <a:solidFill>
                            <a:schemeClr val="bg1"/>
                          </a:solidFill>
                        </a:rPr>
                        <a:t>FALL 2012  - FT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10</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85000"/>
                      </a:schemeClr>
                    </a:solidFill>
                  </a:tcPr>
                </a:tc>
              </a:tr>
              <a:tr h="370840">
                <a:tc>
                  <a:txBody>
                    <a:bodyPr/>
                    <a:lstStyle/>
                    <a:p>
                      <a:pPr algn="ctr"/>
                      <a:r>
                        <a:rPr lang="en-US" b="1" dirty="0" smtClean="0">
                          <a:solidFill>
                            <a:schemeClr val="bg1"/>
                          </a:solidFill>
                        </a:rPr>
                        <a:t>SPRING</a:t>
                      </a:r>
                      <a:r>
                        <a:rPr lang="en-US" b="1" baseline="0" dirty="0" smtClean="0">
                          <a:solidFill>
                            <a:schemeClr val="bg1"/>
                          </a:solidFill>
                        </a:rPr>
                        <a:t> 2013 - FT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14</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85000"/>
                      </a:schemeClr>
                    </a:solidFill>
                  </a:tcPr>
                </a:tc>
              </a:tr>
              <a:tr h="370840">
                <a:tc>
                  <a:txBody>
                    <a:bodyPr/>
                    <a:lstStyle/>
                    <a:p>
                      <a:pPr algn="ctr"/>
                      <a:r>
                        <a:rPr lang="en-US" b="1" dirty="0" smtClean="0">
                          <a:solidFill>
                            <a:schemeClr val="bg1"/>
                          </a:solidFill>
                        </a:rPr>
                        <a:t>FALL 2013 -</a:t>
                      </a:r>
                      <a:r>
                        <a:rPr lang="en-US" b="1" baseline="0" dirty="0" smtClean="0">
                          <a:solidFill>
                            <a:schemeClr val="bg1"/>
                          </a:solidFill>
                        </a:rPr>
                        <a:t> FT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12</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r>
              <a:tr h="370840">
                <a:tc>
                  <a:txBody>
                    <a:bodyPr/>
                    <a:lstStyle/>
                    <a:p>
                      <a:pPr algn="ctr"/>
                      <a:r>
                        <a:rPr lang="en-US" b="1" dirty="0" smtClean="0">
                          <a:solidFill>
                            <a:schemeClr val="bg1"/>
                          </a:solidFill>
                        </a:rPr>
                        <a:t>SPRING</a:t>
                      </a:r>
                      <a:r>
                        <a:rPr lang="en-US" b="1" baseline="0" dirty="0" smtClean="0">
                          <a:solidFill>
                            <a:schemeClr val="bg1"/>
                          </a:solidFill>
                        </a:rPr>
                        <a:t> 2014 - PT</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8</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r>
              <a:tr h="370840">
                <a:tc>
                  <a:txBody>
                    <a:bodyPr/>
                    <a:lstStyle/>
                    <a:p>
                      <a:pPr algn="ctr"/>
                      <a:r>
                        <a:rPr lang="en-US" b="1" dirty="0" smtClean="0">
                          <a:solidFill>
                            <a:schemeClr val="bg1"/>
                          </a:solidFill>
                        </a:rPr>
                        <a:t>SUMMER</a:t>
                      </a:r>
                      <a:r>
                        <a:rPr lang="en-US" b="1" baseline="0" dirty="0" smtClean="0">
                          <a:solidFill>
                            <a:schemeClr val="bg1"/>
                          </a:solidFill>
                        </a:rPr>
                        <a:t> 2014</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solidFill>
                  </a:tcPr>
                </a:tc>
                <a:tc>
                  <a:txBody>
                    <a:bodyPr/>
                    <a:lstStyle/>
                    <a:p>
                      <a:pPr algn="ctr"/>
                      <a:r>
                        <a:rPr lang="en-US" b="1" dirty="0" smtClean="0"/>
                        <a:t>3</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r>
              <a:tr h="370840">
                <a:tc>
                  <a:txBody>
                    <a:bodyPr/>
                    <a:lstStyle/>
                    <a:p>
                      <a:pPr algn="ctr"/>
                      <a:r>
                        <a:rPr lang="en-US" b="1" dirty="0" smtClean="0">
                          <a:solidFill>
                            <a:schemeClr val="bg1"/>
                          </a:solidFill>
                        </a:rPr>
                        <a:t>TOTAL</a:t>
                      </a:r>
                      <a:endParaRPr lang="en-US"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a:lightRig rig="flood" dir="t"/>
                    </a:cell3D>
                    <a:solidFill>
                      <a:schemeClr val="accent1"/>
                    </a:solidFill>
                  </a:tcPr>
                </a:tc>
                <a:tc>
                  <a:txBody>
                    <a:bodyPr/>
                    <a:lstStyle/>
                    <a:p>
                      <a:pPr algn="ctr"/>
                      <a:r>
                        <a:rPr lang="en-US" sz="2000" b="1" dirty="0" smtClean="0"/>
                        <a:t>47</a:t>
                      </a:r>
                      <a:endParaRPr lang="en-US" sz="20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cell3D prstMaterial="dkEdge">
                      <a:bevel/>
                      <a:lightRig rig="flood" dir="t"/>
                    </a:cell3D>
                    <a:solidFill>
                      <a:schemeClr val="accent2">
                        <a:lumMod val="20000"/>
                        <a:lumOff val="80000"/>
                      </a:schemeClr>
                    </a:solidFill>
                  </a:tcPr>
                </a:tc>
              </a:tr>
            </a:tbl>
          </a:graphicData>
        </a:graphic>
      </p:graphicFrame>
      <p:sp>
        <p:nvSpPr>
          <p:cNvPr id="4" name="TextBox 3"/>
          <p:cNvSpPr txBox="1"/>
          <p:nvPr/>
        </p:nvSpPr>
        <p:spPr>
          <a:xfrm>
            <a:off x="457200" y="5029200"/>
            <a:ext cx="8458200" cy="1692771"/>
          </a:xfrm>
          <a:prstGeom prst="rect">
            <a:avLst/>
          </a:prstGeom>
          <a:noFill/>
        </p:spPr>
        <p:txBody>
          <a:bodyPr wrap="square" rtlCol="0">
            <a:spAutoFit/>
          </a:bodyPr>
          <a:lstStyle/>
          <a:p>
            <a:pPr marL="457200" indent="-457200">
              <a:buFont typeface="Arial" panose="020B0604020202020204" pitchFamily="34" charset="0"/>
              <a:buChar char="•"/>
            </a:pPr>
            <a:r>
              <a:rPr lang="en-US" sz="2600" b="1" dirty="0" smtClean="0"/>
              <a:t>Otherwise eligible for fall 2014?</a:t>
            </a:r>
          </a:p>
          <a:p>
            <a:pPr marL="914400" lvl="1" indent="-457200">
              <a:buFont typeface="Arial" panose="020B0604020202020204" pitchFamily="34" charset="0"/>
              <a:buChar char="•"/>
            </a:pPr>
            <a:r>
              <a:rPr lang="en-US" sz="2600" b="1" dirty="0" smtClean="0"/>
              <a:t>Actual method?</a:t>
            </a:r>
          </a:p>
          <a:p>
            <a:pPr marL="914400" lvl="1" indent="-457200">
              <a:buFont typeface="Arial" panose="020B0604020202020204" pitchFamily="34" charset="0"/>
              <a:buChar char="•"/>
            </a:pPr>
            <a:r>
              <a:rPr lang="en-US" sz="2600" b="1" dirty="0" smtClean="0"/>
              <a:t>Averaging method?</a:t>
            </a:r>
          </a:p>
          <a:p>
            <a:pPr marL="914400" lvl="1" indent="-457200">
              <a:buFont typeface="Arial" panose="020B0604020202020204" pitchFamily="34" charset="0"/>
              <a:buChar char="•"/>
            </a:pPr>
            <a:r>
              <a:rPr lang="en-US" sz="2600" b="1" dirty="0" smtClean="0"/>
              <a:t>Any other options?</a:t>
            </a:r>
            <a:endParaRPr lang="en-US" sz="2600" b="1" dirty="0"/>
          </a:p>
        </p:txBody>
      </p:sp>
    </p:spTree>
    <p:extLst>
      <p:ext uri="{BB962C8B-B14F-4D97-AF65-F5344CB8AC3E}">
        <p14:creationId xmlns:p14="http://schemas.microsoft.com/office/powerpoint/2010/main" val="986946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
            <a:ext cx="7772400" cy="1143000"/>
          </a:xfrm>
        </p:spPr>
        <p:txBody>
          <a:bodyPr/>
          <a:lstStyle/>
          <a:p>
            <a:r>
              <a:rPr lang="en-US" b="1" dirty="0" smtClean="0">
                <a:solidFill>
                  <a:srgbClr val="7030A0"/>
                </a:solidFill>
                <a:effectLst>
                  <a:outerShdw blurRad="38100" dist="38100" dir="2700000" algn="tl">
                    <a:srgbClr val="000000">
                      <a:alpha val="43137"/>
                    </a:srgbClr>
                  </a:outerShdw>
                </a:effectLst>
              </a:rPr>
              <a:t>CASE STUDY – MATS </a:t>
            </a:r>
            <a:r>
              <a:rPr lang="en-US" b="1" dirty="0" err="1" smtClean="0">
                <a:solidFill>
                  <a:srgbClr val="7030A0"/>
                </a:solidFill>
                <a:effectLst>
                  <a:outerShdw blurRad="38100" dist="38100" dir="2700000" algn="tl">
                    <a:srgbClr val="000000">
                      <a:alpha val="43137"/>
                    </a:srgbClr>
                  </a:outerShdw>
                </a:effectLst>
              </a:rPr>
              <a:t>VALK</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990600"/>
            <a:ext cx="7772400" cy="1905000"/>
          </a:xfrm>
        </p:spPr>
        <p:txBody>
          <a:bodyPr>
            <a:normAutofit fontScale="92500" lnSpcReduction="10000"/>
          </a:bodyPr>
          <a:lstStyle/>
          <a:p>
            <a:endParaRPr lang="en-US" dirty="0" smtClean="0"/>
          </a:p>
          <a:p>
            <a:r>
              <a:rPr lang="en-US" sz="3100" b="1" dirty="0" smtClean="0"/>
              <a:t>Mats </a:t>
            </a:r>
            <a:r>
              <a:rPr lang="en-US" sz="3100" b="1" dirty="0" err="1" smtClean="0"/>
              <a:t>Valk</a:t>
            </a:r>
            <a:r>
              <a:rPr lang="en-US" sz="3100" b="1" dirty="0" smtClean="0"/>
              <a:t> is an international track and field SA from Australia.</a:t>
            </a:r>
          </a:p>
          <a:p>
            <a:r>
              <a:rPr lang="en-US" sz="3100" b="1" dirty="0" smtClean="0"/>
              <a:t>Transferred to your institution at midyear. </a:t>
            </a:r>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310461445"/>
              </p:ext>
            </p:extLst>
          </p:nvPr>
        </p:nvGraphicFramePr>
        <p:xfrm>
          <a:off x="1066800" y="2971800"/>
          <a:ext cx="6477000" cy="3567545"/>
        </p:xfrm>
        <a:graphic>
          <a:graphicData uri="http://schemas.openxmlformats.org/drawingml/2006/table">
            <a:tbl>
              <a:tblPr firstRow="1" bandRow="1">
                <a:tableStyleId>{5C22544A-7EE6-4342-B048-85BDC9FD1C3A}</a:tableStyleId>
              </a:tblPr>
              <a:tblGrid>
                <a:gridCol w="1424940"/>
                <a:gridCol w="1684020"/>
                <a:gridCol w="1684020"/>
                <a:gridCol w="1684020"/>
              </a:tblGrid>
              <a:tr h="440589">
                <a:tc>
                  <a:txBody>
                    <a:bodyPr/>
                    <a:lstStyle/>
                    <a:p>
                      <a:pPr algn="ctr"/>
                      <a:r>
                        <a:rPr lang="en-US" dirty="0" smtClean="0"/>
                        <a:t>Terms</a:t>
                      </a:r>
                      <a:endParaRPr lang="en-US" dirty="0"/>
                    </a:p>
                  </a:txBody>
                  <a:tcPr/>
                </a:tc>
                <a:tc>
                  <a:txBody>
                    <a:bodyPr/>
                    <a:lstStyle/>
                    <a:p>
                      <a:pPr algn="ctr"/>
                      <a:r>
                        <a:rPr lang="en-US" dirty="0" smtClean="0"/>
                        <a:t>Enrolled</a:t>
                      </a:r>
                      <a:endParaRPr lang="en-US" dirty="0"/>
                    </a:p>
                  </a:txBody>
                  <a:tcPr/>
                </a:tc>
                <a:tc>
                  <a:txBody>
                    <a:bodyPr/>
                    <a:lstStyle/>
                    <a:p>
                      <a:pPr algn="ctr"/>
                      <a:r>
                        <a:rPr lang="en-US" dirty="0" smtClean="0"/>
                        <a:t>Credits</a:t>
                      </a:r>
                      <a:endParaRPr lang="en-US" dirty="0"/>
                    </a:p>
                  </a:txBody>
                  <a:tcPr/>
                </a:tc>
                <a:tc>
                  <a:txBody>
                    <a:bodyPr/>
                    <a:lstStyle/>
                    <a:p>
                      <a:pPr algn="ctr"/>
                      <a:r>
                        <a:rPr lang="en-US" dirty="0" smtClean="0"/>
                        <a:t>GPA</a:t>
                      </a:r>
                      <a:endParaRPr lang="en-US" dirty="0"/>
                    </a:p>
                  </a:txBody>
                  <a:tcPr/>
                </a:tc>
              </a:tr>
              <a:tr h="446708">
                <a:tc>
                  <a:txBody>
                    <a:bodyPr/>
                    <a:lstStyle/>
                    <a:p>
                      <a:pPr algn="ctr"/>
                      <a:r>
                        <a:rPr lang="en-US" b="1" baseline="0" dirty="0" smtClean="0"/>
                        <a:t>SP 2013</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10</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446708">
                <a:tc>
                  <a:txBody>
                    <a:bodyPr/>
                    <a:lstStyle/>
                    <a:p>
                      <a:pPr algn="ctr"/>
                      <a:r>
                        <a:rPr lang="en-US" b="1" baseline="0" dirty="0" smtClean="0"/>
                        <a:t>FA 2013 </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12</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446708">
                <a:tc>
                  <a:txBody>
                    <a:bodyPr/>
                    <a:lstStyle/>
                    <a:p>
                      <a:pPr algn="ctr"/>
                      <a:r>
                        <a:rPr lang="en-US" b="1" dirty="0" smtClean="0"/>
                        <a:t>SP 2014</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11</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446708">
                <a:tc>
                  <a:txBody>
                    <a:bodyPr/>
                    <a:lstStyle/>
                    <a:p>
                      <a:pPr algn="ctr"/>
                      <a:r>
                        <a:rPr lang="en-US" b="1" dirty="0" smtClean="0"/>
                        <a:t>FA 2014</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12</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446708">
                <a:tc>
                  <a:txBody>
                    <a:bodyPr/>
                    <a:lstStyle/>
                    <a:p>
                      <a:pPr algn="ctr"/>
                      <a:r>
                        <a:rPr lang="en-US" b="1" dirty="0" smtClean="0"/>
                        <a:t>SP 2015</a:t>
                      </a:r>
                      <a:endParaRPr lang="en-US" b="1" dirty="0"/>
                    </a:p>
                  </a:txBody>
                  <a:tcPr>
                    <a:solidFill>
                      <a:schemeClr val="accent3">
                        <a:lumMod val="20000"/>
                        <a:lumOff val="80000"/>
                      </a:schemeClr>
                    </a:solidFill>
                  </a:tcPr>
                </a:tc>
                <a:tc>
                  <a:txBody>
                    <a:bodyPr/>
                    <a:lstStyle/>
                    <a:p>
                      <a:pPr algn="ctr"/>
                      <a:r>
                        <a:rPr lang="en-US" b="1" dirty="0" smtClean="0"/>
                        <a:t>FT</a:t>
                      </a:r>
                      <a:endParaRPr lang="en-US" b="1" dirty="0"/>
                    </a:p>
                  </a:txBody>
                  <a:tcPr>
                    <a:solidFill>
                      <a:schemeClr val="accent3">
                        <a:lumMod val="20000"/>
                        <a:lumOff val="80000"/>
                      </a:schemeClr>
                    </a:solidFill>
                  </a:tcPr>
                </a:tc>
                <a:tc>
                  <a:txBody>
                    <a:bodyPr/>
                    <a:lstStyle/>
                    <a:p>
                      <a:pPr algn="ctr"/>
                      <a:r>
                        <a:rPr lang="en-US" b="1" dirty="0" smtClean="0"/>
                        <a:t>8</a:t>
                      </a:r>
                      <a:endParaRPr lang="en-US" b="1" dirty="0"/>
                    </a:p>
                  </a:txBody>
                  <a:tcPr>
                    <a:solidFill>
                      <a:schemeClr val="accent3">
                        <a:lumMod val="20000"/>
                        <a:lumOff val="80000"/>
                      </a:schemeClr>
                    </a:solidFill>
                  </a:tcPr>
                </a:tc>
                <a:tc>
                  <a:txBody>
                    <a:bodyPr/>
                    <a:lstStyle/>
                    <a:p>
                      <a:pPr algn="ctr"/>
                      <a:r>
                        <a:rPr lang="en-US" b="1" dirty="0" smtClean="0"/>
                        <a:t>1.8</a:t>
                      </a:r>
                      <a:endParaRPr lang="en-US" b="1" dirty="0"/>
                    </a:p>
                  </a:txBody>
                  <a:tcPr>
                    <a:solidFill>
                      <a:schemeClr val="accent3">
                        <a:lumMod val="20000"/>
                        <a:lumOff val="80000"/>
                      </a:schemeClr>
                    </a:solidFill>
                  </a:tcPr>
                </a:tc>
              </a:tr>
              <a:tr h="446708">
                <a:tc>
                  <a:txBody>
                    <a:bodyPr/>
                    <a:lstStyle/>
                    <a:p>
                      <a:pPr algn="ctr"/>
                      <a:r>
                        <a:rPr lang="en-US" b="1" dirty="0" smtClean="0"/>
                        <a:t>SU 2015 </a:t>
                      </a:r>
                      <a:endParaRPr lang="en-US" b="1" dirty="0"/>
                    </a:p>
                  </a:txBody>
                  <a:tcPr>
                    <a:solidFill>
                      <a:schemeClr val="accent3">
                        <a:lumMod val="20000"/>
                        <a:lumOff val="80000"/>
                      </a:schemeClr>
                    </a:solidFill>
                  </a:tcPr>
                </a:tc>
                <a:tc>
                  <a:txBody>
                    <a:bodyPr/>
                    <a:lstStyle/>
                    <a:p>
                      <a:pPr algn="ctr"/>
                      <a:r>
                        <a:rPr lang="en-US" b="1" dirty="0" smtClean="0"/>
                        <a:t>PT</a:t>
                      </a:r>
                      <a:endParaRPr lang="en-US" b="1" dirty="0"/>
                    </a:p>
                  </a:txBody>
                  <a:tcPr>
                    <a:solidFill>
                      <a:schemeClr val="accent3">
                        <a:lumMod val="20000"/>
                        <a:lumOff val="80000"/>
                      </a:schemeClr>
                    </a:solidFill>
                  </a:tcPr>
                </a:tc>
                <a:tc>
                  <a:txBody>
                    <a:bodyPr/>
                    <a:lstStyle/>
                    <a:p>
                      <a:pPr algn="ctr"/>
                      <a:r>
                        <a:rPr lang="en-US" b="1" dirty="0" smtClean="0"/>
                        <a:t>6</a:t>
                      </a:r>
                      <a:endParaRPr lang="en-US" b="1" dirty="0"/>
                    </a:p>
                  </a:txBody>
                  <a:tcPr>
                    <a:solidFill>
                      <a:schemeClr val="accent3">
                        <a:lumMod val="20000"/>
                        <a:lumOff val="80000"/>
                      </a:schemeClr>
                    </a:solidFill>
                  </a:tcPr>
                </a:tc>
                <a:tc>
                  <a:txBody>
                    <a:bodyPr/>
                    <a:lstStyle/>
                    <a:p>
                      <a:pPr algn="ctr"/>
                      <a:r>
                        <a:rPr lang="en-US" b="1" dirty="0" smtClean="0"/>
                        <a:t>2.5</a:t>
                      </a:r>
                      <a:endParaRPr lang="en-US" b="1" dirty="0"/>
                    </a:p>
                  </a:txBody>
                  <a:tcPr>
                    <a:solidFill>
                      <a:schemeClr val="accent3">
                        <a:lumMod val="20000"/>
                        <a:lumOff val="80000"/>
                      </a:schemeClr>
                    </a:solidFill>
                  </a:tcPr>
                </a:tc>
              </a:tr>
              <a:tr h="446708">
                <a:tc>
                  <a:txBody>
                    <a:bodyPr/>
                    <a:lstStyle/>
                    <a:p>
                      <a:pPr algn="ctr"/>
                      <a:r>
                        <a:rPr lang="en-US" b="1" dirty="0" smtClean="0">
                          <a:solidFill>
                            <a:schemeClr val="bg1"/>
                          </a:solidFill>
                        </a:rPr>
                        <a:t>TOTALS</a:t>
                      </a:r>
                      <a:endParaRPr lang="en-US" b="1" dirty="0">
                        <a:solidFill>
                          <a:schemeClr val="bg1"/>
                        </a:solidFill>
                      </a:endParaRPr>
                    </a:p>
                  </a:txBody>
                  <a:tcPr>
                    <a:solidFill>
                      <a:schemeClr val="accent1"/>
                    </a:solidFill>
                  </a:tcPr>
                </a:tc>
                <a:tc>
                  <a:txBody>
                    <a:bodyPr/>
                    <a:lstStyle/>
                    <a:p>
                      <a:pPr algn="ct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45</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2.1</a:t>
                      </a:r>
                      <a:endParaRPr lang="en-US" b="1" dirty="0">
                        <a:solidFill>
                          <a:schemeClr val="bg1"/>
                        </a:solidFill>
                      </a:endParaRPr>
                    </a:p>
                  </a:txBody>
                  <a:tcPr>
                    <a:solidFill>
                      <a:schemeClr val="accent1"/>
                    </a:solidFill>
                  </a:tcPr>
                </a:tc>
              </a:tr>
            </a:tbl>
          </a:graphicData>
        </a:graphic>
      </p:graphicFrame>
    </p:spTree>
    <p:extLst>
      <p:ext uri="{BB962C8B-B14F-4D97-AF65-F5344CB8AC3E}">
        <p14:creationId xmlns:p14="http://schemas.microsoft.com/office/powerpoint/2010/main" val="1298924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5257800" cy="427038"/>
          </a:xfrm>
        </p:spPr>
        <p:txBody>
          <a:bodyPr>
            <a:normAutofit fontScale="90000"/>
          </a:bodyPr>
          <a:lstStyle/>
          <a:p>
            <a:r>
              <a:rPr lang="en-US" b="1" dirty="0" smtClean="0">
                <a:solidFill>
                  <a:srgbClr val="7030A0"/>
                </a:solidFill>
                <a:effectLst>
                  <a:outerShdw blurRad="38100" dist="38100" dir="2700000" algn="tl">
                    <a:srgbClr val="000000">
                      <a:alpha val="43137"/>
                    </a:srgbClr>
                  </a:outerShdw>
                </a:effectLst>
              </a:rPr>
              <a:t>CASE STUDY – MATS</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181600" y="1447800"/>
            <a:ext cx="3505200" cy="4572000"/>
          </a:xfrm>
        </p:spPr>
        <p:txBody>
          <a:bodyPr/>
          <a:lstStyle/>
          <a:p>
            <a:endParaRPr lang="en-US" dirty="0" smtClean="0"/>
          </a:p>
          <a:p>
            <a:pPr marL="0" indent="0">
              <a:buNone/>
            </a:pPr>
            <a:endParaRPr lang="en-US" dirty="0" smtClean="0"/>
          </a:p>
        </p:txBody>
      </p:sp>
      <p:sp>
        <p:nvSpPr>
          <p:cNvPr id="5" name="TextBox 4"/>
          <p:cNvSpPr txBox="1"/>
          <p:nvPr/>
        </p:nvSpPr>
        <p:spPr>
          <a:xfrm>
            <a:off x="5923208" y="1077616"/>
            <a:ext cx="2971800" cy="646331"/>
          </a:xfrm>
          <a:prstGeom prst="rect">
            <a:avLst/>
          </a:prstGeom>
          <a:noFill/>
          <a:ln>
            <a:noFill/>
          </a:ln>
        </p:spPr>
        <p:txBody>
          <a:bodyPr wrap="square" rtlCol="0">
            <a:spAutoFit/>
          </a:bodyPr>
          <a:lstStyle/>
          <a:p>
            <a:endParaRPr lang="en-US" b="1" dirty="0"/>
          </a:p>
          <a:p>
            <a:endParaRPr lang="en-US" b="1" dirty="0"/>
          </a:p>
        </p:txBody>
      </p:sp>
      <p:graphicFrame>
        <p:nvGraphicFramePr>
          <p:cNvPr id="9" name="Table 8"/>
          <p:cNvGraphicFramePr>
            <a:graphicFrameLocks noGrp="1"/>
          </p:cNvGraphicFramePr>
          <p:nvPr>
            <p:extLst>
              <p:ext uri="{D42A27DB-BD31-4B8C-83A1-F6EECF244321}">
                <p14:modId xmlns:p14="http://schemas.microsoft.com/office/powerpoint/2010/main" val="3955456594"/>
              </p:ext>
            </p:extLst>
          </p:nvPr>
        </p:nvGraphicFramePr>
        <p:xfrm>
          <a:off x="416355" y="1446948"/>
          <a:ext cx="5096510" cy="4063998"/>
        </p:xfrm>
        <a:graphic>
          <a:graphicData uri="http://schemas.openxmlformats.org/drawingml/2006/table">
            <a:tbl>
              <a:tblPr firstRow="1" bandRow="1">
                <a:tableStyleId>{5C22544A-7EE6-4342-B048-85BDC9FD1C3A}</a:tableStyleId>
              </a:tblPr>
              <a:tblGrid>
                <a:gridCol w="1424940"/>
                <a:gridCol w="1065530"/>
                <a:gridCol w="1684020"/>
                <a:gridCol w="922020"/>
              </a:tblGrid>
              <a:tr h="501901">
                <a:tc>
                  <a:txBody>
                    <a:bodyPr/>
                    <a:lstStyle/>
                    <a:p>
                      <a:pPr algn="ctr"/>
                      <a:r>
                        <a:rPr lang="en-US" dirty="0" smtClean="0"/>
                        <a:t>Terms</a:t>
                      </a:r>
                      <a:endParaRPr lang="en-US" dirty="0"/>
                    </a:p>
                  </a:txBody>
                  <a:tcPr/>
                </a:tc>
                <a:tc>
                  <a:txBody>
                    <a:bodyPr/>
                    <a:lstStyle/>
                    <a:p>
                      <a:pPr algn="ctr"/>
                      <a:r>
                        <a:rPr lang="en-US" dirty="0" smtClean="0"/>
                        <a:t>Enrolled</a:t>
                      </a:r>
                      <a:endParaRPr lang="en-US" dirty="0"/>
                    </a:p>
                  </a:txBody>
                  <a:tcPr/>
                </a:tc>
                <a:tc>
                  <a:txBody>
                    <a:bodyPr/>
                    <a:lstStyle/>
                    <a:p>
                      <a:pPr algn="ctr"/>
                      <a:r>
                        <a:rPr lang="en-US" dirty="0" smtClean="0"/>
                        <a:t>Credits</a:t>
                      </a:r>
                      <a:endParaRPr lang="en-US" dirty="0"/>
                    </a:p>
                  </a:txBody>
                  <a:tcPr/>
                </a:tc>
                <a:tc>
                  <a:txBody>
                    <a:bodyPr/>
                    <a:lstStyle/>
                    <a:p>
                      <a:pPr algn="ctr"/>
                      <a:r>
                        <a:rPr lang="en-US" dirty="0" smtClean="0"/>
                        <a:t>GPA</a:t>
                      </a:r>
                      <a:endParaRPr lang="en-US" dirty="0"/>
                    </a:p>
                  </a:txBody>
                  <a:tcPr/>
                </a:tc>
              </a:tr>
              <a:tr h="508871">
                <a:tc>
                  <a:txBody>
                    <a:bodyPr/>
                    <a:lstStyle/>
                    <a:p>
                      <a:pPr algn="ctr"/>
                      <a:r>
                        <a:rPr lang="en-US" b="1" baseline="0" dirty="0" smtClean="0"/>
                        <a:t>SP 2013</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10</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508871">
                <a:tc>
                  <a:txBody>
                    <a:bodyPr/>
                    <a:lstStyle/>
                    <a:p>
                      <a:pPr algn="ctr"/>
                      <a:r>
                        <a:rPr lang="en-US" b="1" baseline="0" dirty="0" smtClean="0"/>
                        <a:t>FA 2013 </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12</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508871">
                <a:tc>
                  <a:txBody>
                    <a:bodyPr/>
                    <a:lstStyle/>
                    <a:p>
                      <a:pPr algn="ctr"/>
                      <a:r>
                        <a:rPr lang="en-US" b="1" dirty="0" smtClean="0"/>
                        <a:t>SP 2014</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11</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508871">
                <a:tc>
                  <a:txBody>
                    <a:bodyPr/>
                    <a:lstStyle/>
                    <a:p>
                      <a:pPr algn="ctr"/>
                      <a:r>
                        <a:rPr lang="en-US" b="1" dirty="0" smtClean="0"/>
                        <a:t>FA 2014</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12</a:t>
                      </a:r>
                      <a:endParaRPr lang="en-US" b="1" dirty="0"/>
                    </a:p>
                  </a:txBody>
                  <a:tcPr>
                    <a:solidFill>
                      <a:schemeClr val="accent2">
                        <a:lumMod val="20000"/>
                        <a:lumOff val="80000"/>
                      </a:schemeClr>
                    </a:solidFill>
                  </a:tcPr>
                </a:tc>
                <a:tc>
                  <a:txBody>
                    <a:bodyPr/>
                    <a:lstStyle/>
                    <a:p>
                      <a:pPr algn="ctr"/>
                      <a:r>
                        <a:rPr lang="en-US" b="1" dirty="0" smtClean="0"/>
                        <a:t>N/A</a:t>
                      </a:r>
                      <a:endParaRPr lang="en-US" b="1" dirty="0"/>
                    </a:p>
                  </a:txBody>
                  <a:tcPr>
                    <a:solidFill>
                      <a:schemeClr val="accent2">
                        <a:lumMod val="20000"/>
                        <a:lumOff val="80000"/>
                      </a:schemeClr>
                    </a:solidFill>
                  </a:tcPr>
                </a:tc>
              </a:tr>
              <a:tr h="508871">
                <a:tc>
                  <a:txBody>
                    <a:bodyPr/>
                    <a:lstStyle/>
                    <a:p>
                      <a:pPr algn="ctr"/>
                      <a:r>
                        <a:rPr lang="en-US" b="1" dirty="0" smtClean="0"/>
                        <a:t>SP 2015</a:t>
                      </a:r>
                      <a:endParaRPr lang="en-US" b="1" dirty="0"/>
                    </a:p>
                  </a:txBody>
                  <a:tcPr>
                    <a:solidFill>
                      <a:schemeClr val="accent3">
                        <a:lumMod val="20000"/>
                        <a:lumOff val="80000"/>
                      </a:schemeClr>
                    </a:solidFill>
                  </a:tcPr>
                </a:tc>
                <a:tc>
                  <a:txBody>
                    <a:bodyPr/>
                    <a:lstStyle/>
                    <a:p>
                      <a:pPr algn="ctr"/>
                      <a:r>
                        <a:rPr lang="en-US" b="1" dirty="0" smtClean="0"/>
                        <a:t>FT</a:t>
                      </a:r>
                      <a:endParaRPr lang="en-US" b="1" dirty="0"/>
                    </a:p>
                  </a:txBody>
                  <a:tcPr>
                    <a:solidFill>
                      <a:schemeClr val="accent3">
                        <a:lumMod val="20000"/>
                        <a:lumOff val="80000"/>
                      </a:schemeClr>
                    </a:solidFill>
                  </a:tcPr>
                </a:tc>
                <a:tc>
                  <a:txBody>
                    <a:bodyPr/>
                    <a:lstStyle/>
                    <a:p>
                      <a:pPr algn="ctr"/>
                      <a:r>
                        <a:rPr lang="en-US" b="1" dirty="0" smtClean="0"/>
                        <a:t>8</a:t>
                      </a:r>
                      <a:endParaRPr lang="en-US" b="1" dirty="0"/>
                    </a:p>
                  </a:txBody>
                  <a:tcPr>
                    <a:solidFill>
                      <a:schemeClr val="accent3">
                        <a:lumMod val="20000"/>
                        <a:lumOff val="80000"/>
                      </a:schemeClr>
                    </a:solidFill>
                  </a:tcPr>
                </a:tc>
                <a:tc>
                  <a:txBody>
                    <a:bodyPr/>
                    <a:lstStyle/>
                    <a:p>
                      <a:pPr algn="ctr"/>
                      <a:r>
                        <a:rPr lang="en-US" b="1" dirty="0" smtClean="0"/>
                        <a:t>1.8</a:t>
                      </a:r>
                      <a:endParaRPr lang="en-US" b="1" dirty="0"/>
                    </a:p>
                  </a:txBody>
                  <a:tcPr>
                    <a:solidFill>
                      <a:schemeClr val="accent3">
                        <a:lumMod val="20000"/>
                        <a:lumOff val="80000"/>
                      </a:schemeClr>
                    </a:solidFill>
                  </a:tcPr>
                </a:tc>
              </a:tr>
              <a:tr h="508871">
                <a:tc>
                  <a:txBody>
                    <a:bodyPr/>
                    <a:lstStyle/>
                    <a:p>
                      <a:pPr algn="ctr"/>
                      <a:r>
                        <a:rPr lang="en-US" b="1" dirty="0" smtClean="0"/>
                        <a:t>SU 2015 </a:t>
                      </a:r>
                      <a:endParaRPr lang="en-US" b="1" dirty="0"/>
                    </a:p>
                  </a:txBody>
                  <a:tcPr>
                    <a:solidFill>
                      <a:schemeClr val="accent3">
                        <a:lumMod val="20000"/>
                        <a:lumOff val="80000"/>
                      </a:schemeClr>
                    </a:solidFill>
                  </a:tcPr>
                </a:tc>
                <a:tc>
                  <a:txBody>
                    <a:bodyPr/>
                    <a:lstStyle/>
                    <a:p>
                      <a:pPr algn="ctr"/>
                      <a:r>
                        <a:rPr lang="en-US" b="1" dirty="0" smtClean="0"/>
                        <a:t>PT</a:t>
                      </a:r>
                      <a:endParaRPr lang="en-US" b="1" dirty="0"/>
                    </a:p>
                  </a:txBody>
                  <a:tcPr>
                    <a:solidFill>
                      <a:schemeClr val="accent3">
                        <a:lumMod val="20000"/>
                        <a:lumOff val="80000"/>
                      </a:schemeClr>
                    </a:solidFill>
                  </a:tcPr>
                </a:tc>
                <a:tc>
                  <a:txBody>
                    <a:bodyPr/>
                    <a:lstStyle/>
                    <a:p>
                      <a:pPr algn="ctr"/>
                      <a:r>
                        <a:rPr lang="en-US" b="1" dirty="0" smtClean="0"/>
                        <a:t>6</a:t>
                      </a:r>
                      <a:endParaRPr lang="en-US" b="1" dirty="0"/>
                    </a:p>
                  </a:txBody>
                  <a:tcPr>
                    <a:solidFill>
                      <a:schemeClr val="accent3">
                        <a:lumMod val="20000"/>
                        <a:lumOff val="80000"/>
                      </a:schemeClr>
                    </a:solidFill>
                  </a:tcPr>
                </a:tc>
                <a:tc>
                  <a:txBody>
                    <a:bodyPr/>
                    <a:lstStyle/>
                    <a:p>
                      <a:pPr algn="ctr"/>
                      <a:r>
                        <a:rPr lang="en-US" b="1" dirty="0" smtClean="0"/>
                        <a:t>2.5</a:t>
                      </a:r>
                      <a:endParaRPr lang="en-US" b="1" dirty="0"/>
                    </a:p>
                  </a:txBody>
                  <a:tcPr>
                    <a:solidFill>
                      <a:schemeClr val="accent3">
                        <a:lumMod val="20000"/>
                        <a:lumOff val="80000"/>
                      </a:schemeClr>
                    </a:solidFill>
                  </a:tcPr>
                </a:tc>
              </a:tr>
              <a:tr h="508871">
                <a:tc>
                  <a:txBody>
                    <a:bodyPr/>
                    <a:lstStyle/>
                    <a:p>
                      <a:pPr algn="ctr"/>
                      <a:r>
                        <a:rPr lang="en-US" b="1" dirty="0" smtClean="0">
                          <a:solidFill>
                            <a:schemeClr val="bg1"/>
                          </a:solidFill>
                        </a:rPr>
                        <a:t>TOTALS</a:t>
                      </a:r>
                      <a:endParaRPr lang="en-US" b="1" dirty="0">
                        <a:solidFill>
                          <a:schemeClr val="bg1"/>
                        </a:solidFill>
                      </a:endParaRPr>
                    </a:p>
                  </a:txBody>
                  <a:tcPr>
                    <a:solidFill>
                      <a:schemeClr val="accent1"/>
                    </a:solidFill>
                  </a:tcPr>
                </a:tc>
                <a:tc>
                  <a:txBody>
                    <a:bodyPr/>
                    <a:lstStyle/>
                    <a:p>
                      <a:pPr algn="ctr"/>
                      <a:endParaRPr lang="en-US" b="1" dirty="0">
                        <a:solidFill>
                          <a:schemeClr val="bg1"/>
                        </a:solidFill>
                      </a:endParaRPr>
                    </a:p>
                  </a:txBody>
                  <a:tcPr>
                    <a:solidFill>
                      <a:schemeClr val="accent1"/>
                    </a:solidFill>
                  </a:tcPr>
                </a:tc>
                <a:tc>
                  <a:txBody>
                    <a:bodyPr/>
                    <a:lstStyle/>
                    <a:p>
                      <a:pPr algn="ctr"/>
                      <a:r>
                        <a:rPr lang="en-US" b="1" smtClean="0">
                          <a:solidFill>
                            <a:schemeClr val="bg1"/>
                          </a:solidFill>
                        </a:rPr>
                        <a:t>45</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2.1</a:t>
                      </a:r>
                      <a:endParaRPr lang="en-US" b="1" dirty="0">
                        <a:solidFill>
                          <a:schemeClr val="bg1"/>
                        </a:solidFill>
                      </a:endParaRPr>
                    </a:p>
                  </a:txBody>
                  <a:tcPr>
                    <a:solidFill>
                      <a:schemeClr val="accent1"/>
                    </a:solidFill>
                  </a:tcPr>
                </a:tc>
              </a:tr>
            </a:tbl>
          </a:graphicData>
        </a:graphic>
      </p:graphicFrame>
      <p:sp>
        <p:nvSpPr>
          <p:cNvPr id="4" name="TextBox 3"/>
          <p:cNvSpPr txBox="1"/>
          <p:nvPr/>
        </p:nvSpPr>
        <p:spPr>
          <a:xfrm>
            <a:off x="5555673" y="1367617"/>
            <a:ext cx="3581400" cy="523220"/>
          </a:xfrm>
          <a:prstGeom prst="rect">
            <a:avLst/>
          </a:prstGeom>
          <a:noFill/>
        </p:spPr>
        <p:txBody>
          <a:bodyPr wrap="square" rtlCol="0">
            <a:spAutoFit/>
          </a:bodyPr>
          <a:lstStyle/>
          <a:p>
            <a:r>
              <a:rPr lang="en-US" sz="2400" b="1" dirty="0" smtClean="0"/>
              <a:t>Mats eligible for fall 2015</a:t>
            </a:r>
            <a:r>
              <a:rPr lang="en-US" sz="2800" dirty="0" smtClean="0"/>
              <a:t>?</a:t>
            </a:r>
            <a:endParaRPr lang="en-US" sz="2800" dirty="0"/>
          </a:p>
        </p:txBody>
      </p:sp>
      <p:sp>
        <p:nvSpPr>
          <p:cNvPr id="6" name="TextBox 5"/>
          <p:cNvSpPr txBox="1"/>
          <p:nvPr/>
        </p:nvSpPr>
        <p:spPr>
          <a:xfrm>
            <a:off x="5555673" y="2133600"/>
            <a:ext cx="3561008"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Good academic standing.</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Midyear enrollee.</a:t>
            </a:r>
          </a:p>
          <a:p>
            <a:pPr marL="635000" lvl="1" indent="-355600">
              <a:buFont typeface="Arial" panose="020B0604020202020204" pitchFamily="34" charset="0"/>
              <a:buChar char="•"/>
            </a:pPr>
            <a:r>
              <a:rPr lang="en-US" sz="2400" dirty="0" smtClean="0"/>
              <a:t>Prorated 12.</a:t>
            </a:r>
          </a:p>
          <a:p>
            <a:pPr lvl="1"/>
            <a:endParaRPr lang="en-US" sz="2400" dirty="0"/>
          </a:p>
          <a:p>
            <a:pPr marL="285750" indent="-285750">
              <a:buFont typeface="Arial" panose="020B0604020202020204" pitchFamily="34" charset="0"/>
              <a:buChar char="•"/>
            </a:pPr>
            <a:r>
              <a:rPr lang="en-US" sz="2400" dirty="0" smtClean="0"/>
              <a:t>75/25 rule.</a:t>
            </a:r>
          </a:p>
          <a:p>
            <a:pPr marL="690563" lvl="1" indent="-411163">
              <a:buFont typeface="Arial" panose="020B0604020202020204" pitchFamily="34" charset="0"/>
              <a:buChar char="•"/>
              <a:tabLst>
                <a:tab pos="635000" algn="l"/>
              </a:tabLst>
            </a:pPr>
            <a:r>
              <a:rPr lang="en-US" sz="2400" dirty="0" smtClean="0"/>
              <a:t>Excludes credit earned at previous institutions.</a:t>
            </a:r>
            <a:endParaRPr lang="en-US" sz="2400" dirty="0"/>
          </a:p>
        </p:txBody>
      </p:sp>
    </p:spTree>
    <p:extLst>
      <p:ext uri="{BB962C8B-B14F-4D97-AF65-F5344CB8AC3E}">
        <p14:creationId xmlns:p14="http://schemas.microsoft.com/office/powerpoint/2010/main" val="3901961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CASE STUDY </a:t>
            </a:r>
            <a:r>
              <a:rPr lang="en-US" b="1" dirty="0" smtClean="0">
                <a:solidFill>
                  <a:srgbClr val="7030A0"/>
                </a:solidFill>
                <a:effectLst>
                  <a:outerShdw blurRad="38100" dist="38100" dir="2700000" algn="tl">
                    <a:srgbClr val="000000">
                      <a:alpha val="43137"/>
                    </a:srgbClr>
                  </a:outerShdw>
                </a:effectLst>
              </a:rPr>
              <a:t> – WILL </a:t>
            </a:r>
            <a:r>
              <a:rPr lang="en-US" b="1" dirty="0" err="1" smtClean="0">
                <a:solidFill>
                  <a:srgbClr val="7030A0"/>
                </a:solidFill>
                <a:effectLst>
                  <a:outerShdw blurRad="38100" dist="38100" dir="2700000" algn="tl">
                    <a:srgbClr val="000000">
                      <a:alpha val="43137"/>
                    </a:srgbClr>
                  </a:outerShdw>
                </a:effectLst>
              </a:rPr>
              <a:t>SHORTZ</a:t>
            </a:r>
            <a:endParaRPr lang="en-US" dirty="0"/>
          </a:p>
        </p:txBody>
      </p:sp>
      <p:sp>
        <p:nvSpPr>
          <p:cNvPr id="3" name="Content Placeholder 2"/>
          <p:cNvSpPr>
            <a:spLocks noGrp="1"/>
          </p:cNvSpPr>
          <p:nvPr>
            <p:ph sz="quarter" idx="1"/>
          </p:nvPr>
        </p:nvSpPr>
        <p:spPr>
          <a:xfrm>
            <a:off x="914400" y="1828800"/>
            <a:ext cx="7772400" cy="4191000"/>
          </a:xfrm>
        </p:spPr>
        <p:txBody>
          <a:bodyPr>
            <a:normAutofit/>
          </a:bodyPr>
          <a:lstStyle/>
          <a:p>
            <a:r>
              <a:rPr lang="en-US" b="1" dirty="0" smtClean="0"/>
              <a:t>Will is </a:t>
            </a:r>
            <a:r>
              <a:rPr lang="en-US" b="1" dirty="0"/>
              <a:t>a </a:t>
            </a:r>
            <a:r>
              <a:rPr lang="en-US" b="1" dirty="0" smtClean="0"/>
              <a:t>soccer SA </a:t>
            </a:r>
            <a:r>
              <a:rPr lang="en-US" b="1" dirty="0"/>
              <a:t>who </a:t>
            </a:r>
            <a:r>
              <a:rPr lang="en-US" b="1" dirty="0" smtClean="0"/>
              <a:t>completed his </a:t>
            </a:r>
            <a:r>
              <a:rPr lang="en-US" b="1" dirty="0"/>
              <a:t>fourth full-time </a:t>
            </a:r>
            <a:r>
              <a:rPr lang="en-US" b="1" dirty="0" smtClean="0"/>
              <a:t>semester during 2015 spring.</a:t>
            </a:r>
          </a:p>
          <a:p>
            <a:endParaRPr lang="en-US" b="1" dirty="0"/>
          </a:p>
          <a:p>
            <a:r>
              <a:rPr lang="en-US" b="1" dirty="0" smtClean="0"/>
              <a:t>Will advised to enroll in </a:t>
            </a:r>
            <a:r>
              <a:rPr lang="en-US" b="1" dirty="0"/>
              <a:t>two summer school courses </a:t>
            </a:r>
            <a:r>
              <a:rPr lang="en-US" b="1" dirty="0" smtClean="0"/>
              <a:t>(six </a:t>
            </a:r>
            <a:r>
              <a:rPr lang="en-US" b="1" dirty="0"/>
              <a:t>semester hours) during </a:t>
            </a:r>
            <a:r>
              <a:rPr lang="en-US" b="1" dirty="0" smtClean="0"/>
              <a:t>2015 summer.</a:t>
            </a:r>
          </a:p>
          <a:p>
            <a:pPr marL="0" indent="0">
              <a:buNone/>
            </a:pPr>
            <a:endParaRPr lang="en-US" b="1" dirty="0" smtClean="0"/>
          </a:p>
          <a:p>
            <a:r>
              <a:rPr lang="en-US" b="1" dirty="0" smtClean="0"/>
              <a:t>Will presents the following academic record at the start of the 2015 fall term...</a:t>
            </a:r>
            <a:endParaRPr lang="en-US" b="1" dirty="0"/>
          </a:p>
          <a:p>
            <a:endParaRPr lang="en-US" dirty="0"/>
          </a:p>
        </p:txBody>
      </p:sp>
    </p:spTree>
    <p:extLst>
      <p:ext uri="{BB962C8B-B14F-4D97-AF65-F5344CB8AC3E}">
        <p14:creationId xmlns:p14="http://schemas.microsoft.com/office/powerpoint/2010/main" val="2020515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CASE STUDY – </a:t>
            </a:r>
            <a:r>
              <a:rPr lang="en-US" b="1" dirty="0" smtClean="0">
                <a:solidFill>
                  <a:srgbClr val="7030A0"/>
                </a:solidFill>
                <a:effectLst>
                  <a:outerShdw blurRad="38100" dist="38100" dir="2700000" algn="tl">
                    <a:srgbClr val="000000">
                      <a:alpha val="43137"/>
                    </a:srgbClr>
                  </a:outerShdw>
                </a:effectLst>
              </a:rPr>
              <a:t>WILL</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89296009"/>
              </p:ext>
            </p:extLst>
          </p:nvPr>
        </p:nvGraphicFramePr>
        <p:xfrm>
          <a:off x="762000" y="1600200"/>
          <a:ext cx="5029200" cy="3505200"/>
        </p:xfrm>
        <a:graphic>
          <a:graphicData uri="http://schemas.openxmlformats.org/drawingml/2006/table">
            <a:tbl>
              <a:tblPr firstRow="1" bandRow="1">
                <a:tableStyleId>{5C22544A-7EE6-4342-B048-85BDC9FD1C3A}</a:tableStyleId>
              </a:tblPr>
              <a:tblGrid>
                <a:gridCol w="1171544"/>
                <a:gridCol w="1236630"/>
                <a:gridCol w="1041372"/>
                <a:gridCol w="1579654"/>
              </a:tblGrid>
              <a:tr h="642912">
                <a:tc>
                  <a:txBody>
                    <a:bodyPr/>
                    <a:lstStyle/>
                    <a:p>
                      <a:pPr algn="ctr"/>
                      <a:r>
                        <a:rPr lang="en-US" dirty="0" smtClean="0"/>
                        <a:t>Terms</a:t>
                      </a:r>
                      <a:endParaRPr lang="en-US" dirty="0"/>
                    </a:p>
                  </a:txBody>
                  <a:tcPr/>
                </a:tc>
                <a:tc>
                  <a:txBody>
                    <a:bodyPr/>
                    <a:lstStyle/>
                    <a:p>
                      <a:pPr algn="ctr"/>
                      <a:r>
                        <a:rPr lang="en-US" dirty="0" smtClean="0"/>
                        <a:t>Enrolled</a:t>
                      </a:r>
                      <a:endParaRPr lang="en-US" dirty="0"/>
                    </a:p>
                  </a:txBody>
                  <a:tcPr/>
                </a:tc>
                <a:tc>
                  <a:txBody>
                    <a:bodyPr/>
                    <a:lstStyle/>
                    <a:p>
                      <a:pPr algn="ctr"/>
                      <a:r>
                        <a:rPr lang="en-US" dirty="0" smtClean="0"/>
                        <a:t>Credits</a:t>
                      </a:r>
                      <a:endParaRPr lang="en-US" dirty="0"/>
                    </a:p>
                  </a:txBody>
                  <a:tcPr/>
                </a:tc>
                <a:tc>
                  <a:txBody>
                    <a:bodyPr/>
                    <a:lstStyle/>
                    <a:p>
                      <a:pPr algn="ctr"/>
                      <a:r>
                        <a:rPr lang="en-US" dirty="0" smtClean="0"/>
                        <a:t>GPA</a:t>
                      </a:r>
                      <a:endParaRPr lang="en-US" dirty="0"/>
                    </a:p>
                  </a:txBody>
                  <a:tcPr/>
                </a:tc>
              </a:tr>
              <a:tr h="477048">
                <a:tc>
                  <a:txBody>
                    <a:bodyPr/>
                    <a:lstStyle/>
                    <a:p>
                      <a:pPr algn="ctr"/>
                      <a:r>
                        <a:rPr lang="en-US" b="1" baseline="0" dirty="0" smtClean="0"/>
                        <a:t>FA 2013</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10</a:t>
                      </a:r>
                      <a:endParaRPr lang="en-US" b="1" dirty="0"/>
                    </a:p>
                  </a:txBody>
                  <a:tcPr>
                    <a:solidFill>
                      <a:schemeClr val="accent2">
                        <a:lumMod val="20000"/>
                        <a:lumOff val="80000"/>
                      </a:schemeClr>
                    </a:solidFill>
                  </a:tcPr>
                </a:tc>
                <a:tc>
                  <a:txBody>
                    <a:bodyPr/>
                    <a:lstStyle/>
                    <a:p>
                      <a:pPr algn="ctr"/>
                      <a:r>
                        <a:rPr lang="en-US" b="1" dirty="0" smtClean="0"/>
                        <a:t>2.0</a:t>
                      </a:r>
                      <a:endParaRPr lang="en-US" b="1" dirty="0"/>
                    </a:p>
                  </a:txBody>
                  <a:tcPr>
                    <a:solidFill>
                      <a:schemeClr val="accent2">
                        <a:lumMod val="20000"/>
                        <a:lumOff val="80000"/>
                      </a:schemeClr>
                    </a:solidFill>
                  </a:tcPr>
                </a:tc>
              </a:tr>
              <a:tr h="477048">
                <a:tc>
                  <a:txBody>
                    <a:bodyPr/>
                    <a:lstStyle/>
                    <a:p>
                      <a:pPr algn="ctr"/>
                      <a:r>
                        <a:rPr lang="en-US" b="1" baseline="0" dirty="0" smtClean="0"/>
                        <a:t>SP 2014 </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14</a:t>
                      </a:r>
                      <a:endParaRPr lang="en-US" b="1" dirty="0"/>
                    </a:p>
                  </a:txBody>
                  <a:tcPr>
                    <a:solidFill>
                      <a:schemeClr val="accent2">
                        <a:lumMod val="20000"/>
                        <a:lumOff val="80000"/>
                      </a:schemeClr>
                    </a:solidFill>
                  </a:tcPr>
                </a:tc>
                <a:tc>
                  <a:txBody>
                    <a:bodyPr/>
                    <a:lstStyle/>
                    <a:p>
                      <a:pPr algn="ctr"/>
                      <a:r>
                        <a:rPr lang="en-US" b="1" dirty="0" smtClean="0"/>
                        <a:t>1.9</a:t>
                      </a:r>
                      <a:endParaRPr lang="en-US" b="1" dirty="0"/>
                    </a:p>
                  </a:txBody>
                  <a:tcPr>
                    <a:solidFill>
                      <a:schemeClr val="accent2">
                        <a:lumMod val="20000"/>
                        <a:lumOff val="80000"/>
                      </a:schemeClr>
                    </a:solidFill>
                  </a:tcPr>
                </a:tc>
              </a:tr>
              <a:tr h="477048">
                <a:tc>
                  <a:txBody>
                    <a:bodyPr/>
                    <a:lstStyle/>
                    <a:p>
                      <a:pPr algn="ctr"/>
                      <a:r>
                        <a:rPr lang="en-US" b="1" dirty="0" smtClean="0"/>
                        <a:t>FA 2014</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12</a:t>
                      </a:r>
                      <a:endParaRPr lang="en-US" b="1" dirty="0"/>
                    </a:p>
                  </a:txBody>
                  <a:tcPr>
                    <a:solidFill>
                      <a:schemeClr val="accent2">
                        <a:lumMod val="20000"/>
                        <a:lumOff val="80000"/>
                      </a:schemeClr>
                    </a:solidFill>
                  </a:tcPr>
                </a:tc>
                <a:tc>
                  <a:txBody>
                    <a:bodyPr/>
                    <a:lstStyle/>
                    <a:p>
                      <a:pPr algn="ctr"/>
                      <a:r>
                        <a:rPr lang="en-US" b="1" dirty="0" smtClean="0"/>
                        <a:t>1.85</a:t>
                      </a:r>
                      <a:endParaRPr lang="en-US" b="1" dirty="0"/>
                    </a:p>
                  </a:txBody>
                  <a:tcPr>
                    <a:solidFill>
                      <a:schemeClr val="accent2">
                        <a:lumMod val="20000"/>
                        <a:lumOff val="80000"/>
                      </a:schemeClr>
                    </a:solidFill>
                  </a:tcPr>
                </a:tc>
              </a:tr>
              <a:tr h="477048">
                <a:tc>
                  <a:txBody>
                    <a:bodyPr/>
                    <a:lstStyle/>
                    <a:p>
                      <a:pPr algn="ctr"/>
                      <a:r>
                        <a:rPr lang="en-US" b="1" dirty="0" smtClean="0"/>
                        <a:t>SP 2015</a:t>
                      </a:r>
                      <a:endParaRPr lang="en-US" b="1" dirty="0"/>
                    </a:p>
                  </a:txBody>
                  <a:tcPr>
                    <a:solidFill>
                      <a:schemeClr val="accent2">
                        <a:lumMod val="20000"/>
                        <a:lumOff val="80000"/>
                      </a:schemeClr>
                    </a:solidFill>
                  </a:tcPr>
                </a:tc>
                <a:tc>
                  <a:txBody>
                    <a:bodyPr/>
                    <a:lstStyle/>
                    <a:p>
                      <a:pPr algn="ctr"/>
                      <a:r>
                        <a:rPr lang="en-US" b="1" dirty="0" smtClean="0"/>
                        <a:t>FT</a:t>
                      </a:r>
                      <a:endParaRPr lang="en-US" b="1" dirty="0"/>
                    </a:p>
                  </a:txBody>
                  <a:tcPr>
                    <a:solidFill>
                      <a:schemeClr val="accent2">
                        <a:lumMod val="20000"/>
                        <a:lumOff val="80000"/>
                      </a:schemeClr>
                    </a:solidFill>
                  </a:tcPr>
                </a:tc>
                <a:tc>
                  <a:txBody>
                    <a:bodyPr/>
                    <a:lstStyle/>
                    <a:p>
                      <a:pPr algn="ctr"/>
                      <a:r>
                        <a:rPr lang="en-US" b="1" dirty="0" smtClean="0"/>
                        <a:t>9</a:t>
                      </a:r>
                      <a:endParaRPr lang="en-US" b="1" dirty="0"/>
                    </a:p>
                  </a:txBody>
                  <a:tcPr>
                    <a:solidFill>
                      <a:schemeClr val="accent2">
                        <a:lumMod val="20000"/>
                        <a:lumOff val="80000"/>
                      </a:schemeClr>
                    </a:solidFill>
                  </a:tcPr>
                </a:tc>
                <a:tc>
                  <a:txBody>
                    <a:bodyPr/>
                    <a:lstStyle/>
                    <a:p>
                      <a:pPr algn="ctr"/>
                      <a:r>
                        <a:rPr lang="en-US" b="1" dirty="0" smtClean="0"/>
                        <a:t>2.0</a:t>
                      </a:r>
                      <a:endParaRPr lang="en-US" b="1" dirty="0"/>
                    </a:p>
                  </a:txBody>
                  <a:tcPr>
                    <a:solidFill>
                      <a:schemeClr val="accent2">
                        <a:lumMod val="20000"/>
                        <a:lumOff val="80000"/>
                      </a:schemeClr>
                    </a:solidFill>
                  </a:tcPr>
                </a:tc>
              </a:tr>
              <a:tr h="477048">
                <a:tc>
                  <a:txBody>
                    <a:bodyPr/>
                    <a:lstStyle/>
                    <a:p>
                      <a:pPr algn="ctr"/>
                      <a:r>
                        <a:rPr lang="en-US" b="1" dirty="0" smtClean="0"/>
                        <a:t>SU 2015</a:t>
                      </a:r>
                      <a:endParaRPr lang="en-US" b="1" dirty="0"/>
                    </a:p>
                  </a:txBody>
                  <a:tcPr>
                    <a:solidFill>
                      <a:schemeClr val="accent3">
                        <a:lumMod val="20000"/>
                        <a:lumOff val="80000"/>
                      </a:schemeClr>
                    </a:solidFill>
                  </a:tcPr>
                </a:tc>
                <a:tc>
                  <a:txBody>
                    <a:bodyPr/>
                    <a:lstStyle/>
                    <a:p>
                      <a:pPr algn="ctr"/>
                      <a:r>
                        <a:rPr lang="en-US" b="1" dirty="0" smtClean="0"/>
                        <a:t>PT</a:t>
                      </a:r>
                      <a:endParaRPr lang="en-US" b="1" dirty="0"/>
                    </a:p>
                  </a:txBody>
                  <a:tcPr>
                    <a:solidFill>
                      <a:schemeClr val="accent3">
                        <a:lumMod val="20000"/>
                        <a:lumOff val="80000"/>
                      </a:schemeClr>
                    </a:solidFill>
                  </a:tcPr>
                </a:tc>
                <a:tc>
                  <a:txBody>
                    <a:bodyPr/>
                    <a:lstStyle/>
                    <a:p>
                      <a:pPr algn="ctr"/>
                      <a:r>
                        <a:rPr lang="en-US" dirty="0" smtClean="0"/>
                        <a:t>3</a:t>
                      </a:r>
                      <a:endParaRPr lang="en-US" dirty="0"/>
                    </a:p>
                  </a:txBody>
                  <a:tcPr>
                    <a:solidFill>
                      <a:schemeClr val="accent3">
                        <a:lumMod val="20000"/>
                        <a:lumOff val="80000"/>
                      </a:schemeClr>
                    </a:solidFill>
                  </a:tcPr>
                </a:tc>
                <a:tc>
                  <a:txBody>
                    <a:bodyPr/>
                    <a:lstStyle/>
                    <a:p>
                      <a:pPr algn="ctr"/>
                      <a:r>
                        <a:rPr lang="en-US" dirty="0" smtClean="0"/>
                        <a:t>2.0</a:t>
                      </a:r>
                      <a:endParaRPr lang="en-US" dirty="0"/>
                    </a:p>
                  </a:txBody>
                  <a:tcPr>
                    <a:solidFill>
                      <a:schemeClr val="accent3">
                        <a:lumMod val="20000"/>
                        <a:lumOff val="80000"/>
                      </a:schemeClr>
                    </a:solidFill>
                  </a:tcPr>
                </a:tc>
              </a:tr>
              <a:tr h="477048">
                <a:tc>
                  <a:txBody>
                    <a:bodyPr/>
                    <a:lstStyle/>
                    <a:p>
                      <a:pPr algn="ctr"/>
                      <a:r>
                        <a:rPr lang="en-US" b="1" dirty="0" smtClean="0">
                          <a:solidFill>
                            <a:schemeClr val="bg1"/>
                          </a:solidFill>
                        </a:rPr>
                        <a:t>TOTALS</a:t>
                      </a:r>
                      <a:endParaRPr lang="en-US" b="1" dirty="0">
                        <a:solidFill>
                          <a:schemeClr val="bg1"/>
                        </a:solidFill>
                      </a:endParaRPr>
                    </a:p>
                  </a:txBody>
                  <a:tcPr>
                    <a:solidFill>
                      <a:schemeClr val="accent1"/>
                    </a:solidFill>
                  </a:tcPr>
                </a:tc>
                <a:tc>
                  <a:txBody>
                    <a:bodyPr/>
                    <a:lstStyle/>
                    <a:p>
                      <a:pPr algn="ct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48</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1.933</a:t>
                      </a:r>
                      <a:endParaRPr lang="en-US" b="1" dirty="0">
                        <a:solidFill>
                          <a:schemeClr val="bg1"/>
                        </a:solidFill>
                      </a:endParaRPr>
                    </a:p>
                  </a:txBody>
                  <a:tcPr>
                    <a:solidFill>
                      <a:schemeClr val="accent1"/>
                    </a:solidFill>
                  </a:tcPr>
                </a:tc>
              </a:tr>
            </a:tbl>
          </a:graphicData>
        </a:graphic>
      </p:graphicFrame>
      <p:sp>
        <p:nvSpPr>
          <p:cNvPr id="6" name="Rectangle 5"/>
          <p:cNvSpPr/>
          <p:nvPr/>
        </p:nvSpPr>
        <p:spPr>
          <a:xfrm>
            <a:off x="762000" y="5486400"/>
            <a:ext cx="7315200" cy="954107"/>
          </a:xfrm>
          <a:prstGeom prst="rect">
            <a:avLst/>
          </a:prstGeom>
        </p:spPr>
        <p:txBody>
          <a:bodyPr wrap="square">
            <a:spAutoFit/>
          </a:bodyPr>
          <a:lstStyle/>
          <a:p>
            <a:r>
              <a:rPr lang="en-US" sz="2800" b="1" dirty="0" smtClean="0"/>
              <a:t>Is Will eligible for the 2015 soccer season?</a:t>
            </a:r>
          </a:p>
          <a:p>
            <a:r>
              <a:rPr lang="en-US" sz="2800" b="1" dirty="0"/>
              <a:t>	</a:t>
            </a:r>
          </a:p>
        </p:txBody>
      </p:sp>
      <p:sp>
        <p:nvSpPr>
          <p:cNvPr id="7" name="Rectangle 6"/>
          <p:cNvSpPr/>
          <p:nvPr/>
        </p:nvSpPr>
        <p:spPr>
          <a:xfrm>
            <a:off x="5943600" y="1821873"/>
            <a:ext cx="3200400" cy="2677656"/>
          </a:xfrm>
          <a:prstGeom prst="rect">
            <a:avLst/>
          </a:prstGeom>
        </p:spPr>
        <p:txBody>
          <a:bodyPr wrap="square">
            <a:spAutoFit/>
          </a:bodyPr>
          <a:lstStyle/>
          <a:p>
            <a:pPr marL="342900" indent="-342900">
              <a:buFont typeface="Arial" panose="020B0604020202020204" pitchFamily="34" charset="0"/>
              <a:buChar char="•"/>
            </a:pPr>
            <a:r>
              <a:rPr lang="en-US" sz="2400" b="1" dirty="0" smtClean="0"/>
              <a:t>Will completes his two summer courses. </a:t>
            </a:r>
          </a:p>
          <a:p>
            <a:endParaRPr lang="en-US" sz="2400" b="1" dirty="0" smtClean="0"/>
          </a:p>
          <a:p>
            <a:pPr marL="342900" indent="-342900">
              <a:buFont typeface="Arial" panose="020B0604020202020204" pitchFamily="34" charset="0"/>
              <a:buChar char="•"/>
            </a:pPr>
            <a:r>
              <a:rPr lang="en-US" sz="2400" b="1" dirty="0" smtClean="0"/>
              <a:t>Only one summer grade posts prior to the first day of class.</a:t>
            </a:r>
            <a:endParaRPr lang="en-US" sz="2400" b="1" dirty="0"/>
          </a:p>
        </p:txBody>
      </p:sp>
    </p:spTree>
    <p:extLst>
      <p:ext uri="{BB962C8B-B14F-4D97-AF65-F5344CB8AC3E}">
        <p14:creationId xmlns:p14="http://schemas.microsoft.com/office/powerpoint/2010/main" val="451882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AREAS OF FOCUS</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219200"/>
            <a:ext cx="7772400" cy="4572000"/>
          </a:xfrm>
        </p:spPr>
        <p:txBody>
          <a:bodyPr>
            <a:normAutofit fontScale="92500" lnSpcReduction="10000"/>
          </a:bodyPr>
          <a:lstStyle/>
          <a:p>
            <a:endParaRPr lang="en-US" dirty="0" smtClean="0"/>
          </a:p>
          <a:p>
            <a:pPr>
              <a:lnSpc>
                <a:spcPct val="150000"/>
              </a:lnSpc>
            </a:pPr>
            <a:r>
              <a:rPr lang="en-US" b="1" dirty="0" smtClean="0"/>
              <a:t>Good Academic Standing</a:t>
            </a:r>
          </a:p>
          <a:p>
            <a:pPr>
              <a:lnSpc>
                <a:spcPct val="150000"/>
              </a:lnSpc>
            </a:pPr>
            <a:r>
              <a:rPr lang="en-US" b="1" dirty="0" smtClean="0"/>
              <a:t>Term-by-Term Credit-Hour Requirement</a:t>
            </a:r>
          </a:p>
          <a:p>
            <a:pPr>
              <a:lnSpc>
                <a:spcPct val="150000"/>
              </a:lnSpc>
            </a:pPr>
            <a:r>
              <a:rPr lang="en-US" b="1" dirty="0" smtClean="0"/>
              <a:t>Annual Credit-Hour Requirement</a:t>
            </a:r>
          </a:p>
          <a:p>
            <a:pPr>
              <a:lnSpc>
                <a:spcPct val="150000"/>
              </a:lnSpc>
            </a:pPr>
            <a:r>
              <a:rPr lang="en-US" b="1" dirty="0" smtClean="0"/>
              <a:t>Grade-Point </a:t>
            </a:r>
            <a:r>
              <a:rPr lang="en-US" b="1" dirty="0"/>
              <a:t>Average</a:t>
            </a:r>
          </a:p>
          <a:p>
            <a:pPr>
              <a:lnSpc>
                <a:spcPct val="150000"/>
              </a:lnSpc>
            </a:pPr>
            <a:r>
              <a:rPr lang="en-US" b="1" dirty="0" smtClean="0"/>
              <a:t>Designation of Degree</a:t>
            </a:r>
          </a:p>
          <a:p>
            <a:pPr>
              <a:lnSpc>
                <a:spcPct val="150000"/>
              </a:lnSpc>
            </a:pPr>
            <a:r>
              <a:rPr lang="en-US" b="1" dirty="0" smtClean="0"/>
              <a:t>Exceptions</a:t>
            </a:r>
          </a:p>
          <a:p>
            <a:pPr>
              <a:lnSpc>
                <a:spcPct val="150000"/>
              </a:lnSpc>
            </a:pPr>
            <a:r>
              <a:rPr lang="en-US" b="1" dirty="0" smtClean="0"/>
              <a:t>What’s Changing and When?</a:t>
            </a:r>
            <a:endParaRPr lang="en-US" b="1" dirty="0"/>
          </a:p>
        </p:txBody>
      </p:sp>
      <p:pic>
        <p:nvPicPr>
          <p:cNvPr id="2051" name="Picture 3" descr="C:\Users\sbritsch\AppData\Local\Microsoft\Windows\Temporary Internet Files\Content.IE5\WBU1O6AJ\MC900435245[1].png"/>
          <p:cNvPicPr>
            <a:picLocks noChangeAspect="1" noChangeArrowheads="1"/>
          </p:cNvPicPr>
          <p:nvPr/>
        </p:nvPicPr>
        <p:blipFill>
          <a:blip r:embed="rId3">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5791200" y="43434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325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CASE STUDY – WILL</a:t>
            </a:r>
            <a:endParaRPr lang="en-US" dirty="0"/>
          </a:p>
        </p:txBody>
      </p:sp>
      <p:sp>
        <p:nvSpPr>
          <p:cNvPr id="3" name="Content Placeholder 2"/>
          <p:cNvSpPr>
            <a:spLocks noGrp="1"/>
          </p:cNvSpPr>
          <p:nvPr>
            <p:ph sz="quarter" idx="1"/>
          </p:nvPr>
        </p:nvSpPr>
        <p:spPr>
          <a:xfrm>
            <a:off x="457200" y="1676400"/>
            <a:ext cx="8229600" cy="4343400"/>
          </a:xfrm>
        </p:spPr>
        <p:txBody>
          <a:bodyPr>
            <a:normAutofit/>
          </a:bodyPr>
          <a:lstStyle/>
          <a:p>
            <a:r>
              <a:rPr lang="en-US" sz="3200" b="1" dirty="0" smtClean="0"/>
              <a:t>Two weeks after the start of the 2015 fall term, Will’s other summer grade posts, he earns a ‘D’.</a:t>
            </a:r>
          </a:p>
          <a:p>
            <a:endParaRPr lang="en-US" sz="3200" b="1" dirty="0" smtClean="0"/>
          </a:p>
          <a:p>
            <a:r>
              <a:rPr lang="en-US" sz="3200" b="1" dirty="0" smtClean="0"/>
              <a:t>Will’s cumulative GPA becomes 1.830.</a:t>
            </a:r>
            <a:endParaRPr lang="en-US" sz="3200" b="1" dirty="0"/>
          </a:p>
          <a:p>
            <a:endParaRPr lang="en-US" sz="3200" b="1" dirty="0" smtClean="0"/>
          </a:p>
          <a:p>
            <a:r>
              <a:rPr lang="en-US" sz="3200" b="1" dirty="0" smtClean="0"/>
              <a:t>Can Will keep playing soccer?</a:t>
            </a:r>
          </a:p>
          <a:p>
            <a:endParaRPr lang="en-US" b="1" dirty="0" smtClean="0"/>
          </a:p>
          <a:p>
            <a:endParaRPr lang="en-US" b="1" dirty="0" smtClean="0"/>
          </a:p>
          <a:p>
            <a:endParaRPr lang="en-US" b="1" dirty="0"/>
          </a:p>
        </p:txBody>
      </p:sp>
    </p:spTree>
    <p:extLst>
      <p:ext uri="{BB962C8B-B14F-4D97-AF65-F5344CB8AC3E}">
        <p14:creationId xmlns:p14="http://schemas.microsoft.com/office/powerpoint/2010/main" val="810377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7030A0"/>
                </a:solidFill>
                <a:effectLst>
                  <a:outerShdw blurRad="38100" dist="38100" dir="2700000" algn="tl">
                    <a:srgbClr val="000000">
                      <a:alpha val="43137"/>
                    </a:srgbClr>
                  </a:outerShdw>
                </a:effectLst>
              </a:rPr>
              <a:t>CASE </a:t>
            </a:r>
            <a:r>
              <a:rPr lang="en-US" b="1" dirty="0" smtClean="0">
                <a:solidFill>
                  <a:srgbClr val="7030A0"/>
                </a:solidFill>
                <a:effectLst>
                  <a:outerShdw blurRad="38100" dist="38100" dir="2700000" algn="tl">
                    <a:srgbClr val="000000">
                      <a:alpha val="43137"/>
                    </a:srgbClr>
                  </a:outerShdw>
                </a:effectLst>
              </a:rPr>
              <a:t>STUDY – HOWARD </a:t>
            </a:r>
            <a:r>
              <a:rPr lang="en-US" b="1" dirty="0" err="1" smtClean="0">
                <a:solidFill>
                  <a:srgbClr val="7030A0"/>
                </a:solidFill>
                <a:effectLst>
                  <a:outerShdw blurRad="38100" dist="38100" dir="2700000" algn="tl">
                    <a:srgbClr val="000000">
                      <a:alpha val="43137"/>
                    </a:srgbClr>
                  </a:outerShdw>
                </a:effectLst>
              </a:rPr>
              <a:t>GARNS</a:t>
            </a:r>
            <a:endParaRPr lang="en-US" dirty="0"/>
          </a:p>
        </p:txBody>
      </p:sp>
      <p:sp>
        <p:nvSpPr>
          <p:cNvPr id="3" name="Content Placeholder 2"/>
          <p:cNvSpPr>
            <a:spLocks noGrp="1"/>
          </p:cNvSpPr>
          <p:nvPr>
            <p:ph sz="quarter" idx="1"/>
          </p:nvPr>
        </p:nvSpPr>
        <p:spPr>
          <a:xfrm>
            <a:off x="457200" y="1905000"/>
            <a:ext cx="8229600" cy="4419600"/>
          </a:xfrm>
        </p:spPr>
        <p:txBody>
          <a:bodyPr>
            <a:normAutofit/>
          </a:bodyPr>
          <a:lstStyle/>
          <a:p>
            <a:r>
              <a:rPr lang="en-US" b="1" dirty="0" smtClean="0"/>
              <a:t>Howard, a swimmer at your institution, spent his first two years of college taking a range of courses.</a:t>
            </a:r>
          </a:p>
          <a:p>
            <a:pPr marL="0" indent="0">
              <a:buNone/>
            </a:pPr>
            <a:endParaRPr lang="en-US" b="1" dirty="0" smtClean="0"/>
          </a:p>
          <a:p>
            <a:r>
              <a:rPr lang="en-US" b="1" dirty="0" smtClean="0"/>
              <a:t>Howar</a:t>
            </a:r>
            <a:r>
              <a:rPr lang="en-US" b="1" dirty="0"/>
              <a:t>d</a:t>
            </a:r>
            <a:r>
              <a:rPr lang="en-US" b="1" dirty="0" smtClean="0"/>
              <a:t> declares Science Education as his degree program.</a:t>
            </a:r>
          </a:p>
          <a:p>
            <a:endParaRPr lang="en-US" b="1" dirty="0" smtClean="0"/>
          </a:p>
          <a:p>
            <a:r>
              <a:rPr lang="en-US" b="1" dirty="0" smtClean="0"/>
              <a:t>Howard’ s academic advisor suggests he retake BIO 101</a:t>
            </a:r>
            <a:r>
              <a:rPr lang="en-US" b="1" dirty="0"/>
              <a:t>.</a:t>
            </a:r>
            <a:endParaRPr lang="en-US" b="1" dirty="0" smtClean="0"/>
          </a:p>
          <a:p>
            <a:pPr marL="0" indent="0">
              <a:buNone/>
            </a:pPr>
            <a:endParaRPr lang="en-US" dirty="0" smtClean="0"/>
          </a:p>
        </p:txBody>
      </p:sp>
    </p:spTree>
    <p:extLst>
      <p:ext uri="{BB962C8B-B14F-4D97-AF65-F5344CB8AC3E}">
        <p14:creationId xmlns:p14="http://schemas.microsoft.com/office/powerpoint/2010/main" val="2361825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CASE STUDY – </a:t>
            </a:r>
            <a:r>
              <a:rPr lang="en-US" b="1" dirty="0" smtClean="0">
                <a:solidFill>
                  <a:srgbClr val="7030A0"/>
                </a:solidFill>
                <a:effectLst>
                  <a:outerShdw blurRad="38100" dist="38100" dir="2700000" algn="tl">
                    <a:srgbClr val="000000">
                      <a:alpha val="43137"/>
                    </a:srgbClr>
                  </a:outerShdw>
                </a:effectLst>
              </a:rPr>
              <a:t>HOWARD</a:t>
            </a:r>
            <a:endParaRPr lang="en-US" dirty="0"/>
          </a:p>
        </p:txBody>
      </p:sp>
      <p:sp>
        <p:nvSpPr>
          <p:cNvPr id="3" name="Content Placeholder 2"/>
          <p:cNvSpPr>
            <a:spLocks noGrp="1"/>
          </p:cNvSpPr>
          <p:nvPr>
            <p:ph sz="quarter" idx="1"/>
          </p:nvPr>
        </p:nvSpPr>
        <p:spPr>
          <a:xfrm>
            <a:off x="381000" y="1447800"/>
            <a:ext cx="8305800" cy="5181600"/>
          </a:xfrm>
        </p:spPr>
        <p:txBody>
          <a:bodyPr>
            <a:normAutofit lnSpcReduction="10000"/>
          </a:bodyPr>
          <a:lstStyle/>
          <a:p>
            <a:r>
              <a:rPr lang="en-US" sz="3200" b="1" dirty="0" smtClean="0"/>
              <a:t>Howard retakes BIO 101 and earns a ‘B’.</a:t>
            </a:r>
          </a:p>
          <a:p>
            <a:pPr marL="548640" lvl="2" indent="-274320">
              <a:spcBef>
                <a:spcPts val="580"/>
              </a:spcBef>
              <a:buClr>
                <a:schemeClr val="accent1"/>
              </a:buClr>
            </a:pPr>
            <a:r>
              <a:rPr lang="en-US" sz="2400" b="1" dirty="0"/>
              <a:t>Initially earned a C- during his freshman year.</a:t>
            </a:r>
          </a:p>
          <a:p>
            <a:pPr marL="0" indent="0">
              <a:buNone/>
            </a:pPr>
            <a:endParaRPr lang="en-US" sz="2800" b="1" dirty="0" smtClean="0"/>
          </a:p>
          <a:p>
            <a:r>
              <a:rPr lang="en-US" sz="3200" b="1" dirty="0" smtClean="0"/>
              <a:t>Can BIO 101 now be used to meet progress toward degree?</a:t>
            </a:r>
          </a:p>
          <a:p>
            <a:pPr lvl="1"/>
            <a:r>
              <a:rPr lang="en-US" b="1" dirty="0" smtClean="0"/>
              <a:t>Interdisciplinary Studies accepts course as an elective.</a:t>
            </a:r>
          </a:p>
          <a:p>
            <a:pPr lvl="1"/>
            <a:r>
              <a:rPr lang="en-US" b="1" dirty="0" smtClean="0"/>
              <a:t>Science Education requires a grade of C or better. </a:t>
            </a:r>
          </a:p>
          <a:p>
            <a:pPr lvl="1"/>
            <a:r>
              <a:rPr lang="en-US" b="1" dirty="0" smtClean="0"/>
              <a:t>Howard earned 30 </a:t>
            </a:r>
            <a:r>
              <a:rPr lang="en-US" b="1" dirty="0"/>
              <a:t>credits of </a:t>
            </a:r>
            <a:r>
              <a:rPr lang="en-US" b="1" dirty="0" err="1"/>
              <a:t>nonremedial</a:t>
            </a:r>
            <a:r>
              <a:rPr lang="en-US" b="1" dirty="0"/>
              <a:t> </a:t>
            </a:r>
            <a:r>
              <a:rPr lang="en-US" b="1" dirty="0" smtClean="0"/>
              <a:t>coursework during his freshman year.</a:t>
            </a:r>
            <a:endParaRPr lang="en-US" b="1" dirty="0"/>
          </a:p>
          <a:p>
            <a:pPr lvl="1"/>
            <a:endParaRPr lang="en-US" b="1" dirty="0" smtClean="0"/>
          </a:p>
          <a:p>
            <a:pPr marL="594360" lvl="2" indent="0">
              <a:buNone/>
            </a:pPr>
            <a:endParaRPr lang="en-US" sz="2200" b="1" dirty="0" smtClean="0"/>
          </a:p>
          <a:p>
            <a:pPr marL="1965960" lvl="7" indent="0" algn="r">
              <a:buNone/>
            </a:pPr>
            <a:r>
              <a:rPr lang="en-US" sz="2600" b="1" dirty="0" smtClean="0"/>
              <a:t>Bylaws 14.4.3.1.6 and 14.4.3.3.7</a:t>
            </a:r>
          </a:p>
          <a:p>
            <a:endParaRPr lang="en-US" b="1" dirty="0" smtClean="0"/>
          </a:p>
          <a:p>
            <a:pPr lvl="2"/>
            <a:endParaRPr lang="en-US" dirty="0" smtClean="0"/>
          </a:p>
        </p:txBody>
      </p:sp>
    </p:spTree>
    <p:extLst>
      <p:ext uri="{BB962C8B-B14F-4D97-AF65-F5344CB8AC3E}">
        <p14:creationId xmlns:p14="http://schemas.microsoft.com/office/powerpoint/2010/main" val="3916807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CASE STUDY – ARTHUR</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1447800"/>
            <a:ext cx="8077200" cy="4800600"/>
          </a:xfrm>
        </p:spPr>
        <p:txBody>
          <a:bodyPr>
            <a:normAutofit fontScale="92500" lnSpcReduction="10000"/>
          </a:bodyPr>
          <a:lstStyle/>
          <a:p>
            <a:r>
              <a:rPr lang="en-US" b="1" dirty="0" smtClean="0"/>
              <a:t>Arthur Wynne is a football SA at another four-year institution.</a:t>
            </a:r>
          </a:p>
          <a:p>
            <a:endParaRPr lang="en-US" b="1" dirty="0" smtClean="0"/>
          </a:p>
          <a:p>
            <a:r>
              <a:rPr lang="en-US" b="1" dirty="0" smtClean="0"/>
              <a:t>Arthur graduates at the conclusion of the 2015 spring term (his eighth full-time term).</a:t>
            </a:r>
          </a:p>
          <a:p>
            <a:endParaRPr lang="en-US" b="1" dirty="0" smtClean="0"/>
          </a:p>
          <a:p>
            <a:r>
              <a:rPr lang="en-US" b="1" dirty="0" smtClean="0"/>
              <a:t>Arthur has one season of football eligibility left.</a:t>
            </a:r>
          </a:p>
          <a:p>
            <a:pPr marL="0" indent="0">
              <a:buNone/>
            </a:pPr>
            <a:endParaRPr lang="en-US" b="1" dirty="0" smtClean="0"/>
          </a:p>
          <a:p>
            <a:r>
              <a:rPr lang="en-US" b="1" dirty="0" smtClean="0"/>
              <a:t>Arthur plans to enroll part time at your institution during the 2015 fall term, full time during the 2016 spring term, and then use his last full-time term of enrollment to compete during the 2016 fall term.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64244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CASE STUDY – </a:t>
            </a:r>
            <a:r>
              <a:rPr lang="en-US" b="1" dirty="0" smtClean="0">
                <a:solidFill>
                  <a:srgbClr val="7030A0"/>
                </a:solidFill>
                <a:effectLst>
                  <a:outerShdw blurRad="38100" dist="38100" dir="2700000" algn="tl">
                    <a:srgbClr val="000000">
                      <a:alpha val="43137"/>
                    </a:srgbClr>
                  </a:outerShdw>
                </a:effectLst>
              </a:rPr>
              <a:t>ARTHUR</a:t>
            </a:r>
            <a:endParaRPr lang="en-US" dirty="0"/>
          </a:p>
        </p:txBody>
      </p:sp>
      <p:sp>
        <p:nvSpPr>
          <p:cNvPr id="3" name="Content Placeholder 2"/>
          <p:cNvSpPr>
            <a:spLocks noGrp="1"/>
          </p:cNvSpPr>
          <p:nvPr>
            <p:ph sz="quarter" idx="1"/>
          </p:nvPr>
        </p:nvSpPr>
        <p:spPr/>
        <p:txBody>
          <a:bodyPr>
            <a:normAutofit/>
          </a:bodyPr>
          <a:lstStyle/>
          <a:p>
            <a:r>
              <a:rPr lang="en-US" b="1" dirty="0" smtClean="0"/>
              <a:t>Does this work?</a:t>
            </a:r>
          </a:p>
          <a:p>
            <a:pPr marL="0" indent="0">
              <a:buNone/>
            </a:pPr>
            <a:endParaRPr lang="en-US" b="1" dirty="0"/>
          </a:p>
          <a:p>
            <a:r>
              <a:rPr lang="en-US" b="1" dirty="0" smtClean="0"/>
              <a:t>Yes!</a:t>
            </a:r>
          </a:p>
          <a:p>
            <a:pPr lvl="1"/>
            <a:r>
              <a:rPr lang="en-US" b="1" dirty="0" smtClean="0"/>
              <a:t>Arthur graduated from his previous four-year institution, therefore, is not subject to a year in residence.</a:t>
            </a:r>
          </a:p>
          <a:p>
            <a:pPr marL="320040" lvl="1" indent="0" algn="r">
              <a:buNone/>
            </a:pPr>
            <a:r>
              <a:rPr lang="en-US" b="1" dirty="0" smtClean="0"/>
              <a:t>Bylaw 14.1.8.1</a:t>
            </a:r>
          </a:p>
          <a:p>
            <a:pPr lvl="1"/>
            <a:r>
              <a:rPr lang="en-US" b="1" dirty="0" smtClean="0"/>
              <a:t>Additionally,  a graduate student is </a:t>
            </a:r>
            <a:r>
              <a:rPr lang="en-US" b="1" u="sng" dirty="0" smtClean="0"/>
              <a:t>not</a:t>
            </a:r>
            <a:r>
              <a:rPr lang="en-US" b="1" dirty="0" smtClean="0"/>
              <a:t> subject to progress-toward-degree requirements.  </a:t>
            </a:r>
          </a:p>
          <a:p>
            <a:pPr marL="320040" lvl="1" indent="0" algn="r">
              <a:buNone/>
            </a:pPr>
            <a:r>
              <a:rPr lang="en-US" b="1" dirty="0" smtClean="0"/>
              <a:t>Bylaw 14.4.3.4-(d)</a:t>
            </a:r>
            <a:endParaRPr lang="en-US" b="1" dirty="0"/>
          </a:p>
        </p:txBody>
      </p:sp>
    </p:spTree>
    <p:extLst>
      <p:ext uri="{BB962C8B-B14F-4D97-AF65-F5344CB8AC3E}">
        <p14:creationId xmlns:p14="http://schemas.microsoft.com/office/powerpoint/2010/main" val="287178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955640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WHAT’S CHANGING AND WHEN??</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524000"/>
            <a:ext cx="7772400" cy="4572000"/>
          </a:xfrm>
        </p:spPr>
        <p:txBody>
          <a:bodyPr>
            <a:normAutofit fontScale="92500" lnSpcReduction="20000"/>
          </a:bodyPr>
          <a:lstStyle/>
          <a:p>
            <a:pPr marL="0" indent="0" algn="ctr">
              <a:buNone/>
            </a:pPr>
            <a:r>
              <a:rPr lang="en-US" sz="3600" b="1" u="sng" dirty="0" smtClean="0">
                <a:solidFill>
                  <a:schemeClr val="accent1"/>
                </a:solidFill>
              </a:rPr>
              <a:t>August 1, 2016</a:t>
            </a:r>
          </a:p>
          <a:p>
            <a:pPr marL="0" indent="0" algn="ctr">
              <a:buNone/>
            </a:pPr>
            <a:endParaRPr lang="en-US" sz="3600" b="1" u="sng" dirty="0" smtClean="0">
              <a:solidFill>
                <a:schemeClr val="accent1"/>
              </a:solidFill>
            </a:endParaRPr>
          </a:p>
          <a:p>
            <a:pPr marL="0" indent="0">
              <a:buNone/>
            </a:pPr>
            <a:r>
              <a:rPr lang="en-US" sz="2800" b="1" dirty="0" smtClean="0"/>
              <a:t>Term-by-Term Credit-Hour Requirement:</a:t>
            </a:r>
          </a:p>
          <a:p>
            <a:r>
              <a:rPr lang="en-US" dirty="0" smtClean="0"/>
              <a:t>Increase from </a:t>
            </a:r>
            <a:r>
              <a:rPr lang="en-US" sz="3900" b="1" dirty="0" smtClean="0">
                <a:solidFill>
                  <a:schemeClr val="accent1"/>
                </a:solidFill>
              </a:rPr>
              <a:t>six</a:t>
            </a:r>
            <a:r>
              <a:rPr lang="en-US" dirty="0" smtClean="0"/>
              <a:t> credits to </a:t>
            </a:r>
            <a:r>
              <a:rPr lang="en-US" sz="3900" b="1" dirty="0" smtClean="0">
                <a:solidFill>
                  <a:schemeClr val="accent1"/>
                </a:solidFill>
              </a:rPr>
              <a:t>nine</a:t>
            </a:r>
            <a:r>
              <a:rPr lang="en-US" dirty="0" smtClean="0"/>
              <a:t> credits per full-time term.</a:t>
            </a:r>
          </a:p>
          <a:p>
            <a:r>
              <a:rPr lang="en-US" dirty="0" smtClean="0"/>
              <a:t>Includes transfer requirement!</a:t>
            </a:r>
          </a:p>
          <a:p>
            <a:pPr marL="0" indent="0">
              <a:buNone/>
            </a:pPr>
            <a:endParaRPr lang="en-US" dirty="0" smtClean="0"/>
          </a:p>
          <a:p>
            <a:pPr marL="0" indent="0">
              <a:buNone/>
            </a:pPr>
            <a:r>
              <a:rPr lang="en-US" b="1" dirty="0" smtClean="0"/>
              <a:t>Hours Earned During the Regular Academic Year:</a:t>
            </a:r>
            <a:endParaRPr lang="en-US" b="1" dirty="0"/>
          </a:p>
          <a:p>
            <a:r>
              <a:rPr lang="en-US" dirty="0" smtClean="0"/>
              <a:t>Minimum of 18 hours required.</a:t>
            </a:r>
          </a:p>
          <a:p>
            <a:r>
              <a:rPr lang="en-US" dirty="0" smtClean="0"/>
              <a:t>75/25 rule going away.</a:t>
            </a:r>
          </a:p>
          <a:p>
            <a:pPr marL="0" indent="0">
              <a:buNone/>
            </a:pPr>
            <a:endParaRPr lang="en-US" dirty="0" smtClean="0"/>
          </a:p>
          <a:p>
            <a:pPr marL="0" indent="0" algn="r">
              <a:buNone/>
            </a:pPr>
            <a:r>
              <a:rPr lang="en-US" sz="1800" dirty="0" smtClean="0"/>
              <a:t>Bylaws 14.4.3.2 and 14.4.3.3 (effective 8/1/16)</a:t>
            </a:r>
          </a:p>
          <a:p>
            <a:pPr lvl="1"/>
            <a:endParaRPr lang="en-US" dirty="0"/>
          </a:p>
          <a:p>
            <a:pPr marL="0" indent="0">
              <a:buNone/>
            </a:pPr>
            <a:endParaRPr lang="en-US" sz="3600" b="1" dirty="0">
              <a:solidFill>
                <a:schemeClr val="accent1"/>
              </a:solidFill>
            </a:endParaRPr>
          </a:p>
        </p:txBody>
      </p:sp>
    </p:spTree>
    <p:extLst>
      <p:ext uri="{BB962C8B-B14F-4D97-AF65-F5344CB8AC3E}">
        <p14:creationId xmlns:p14="http://schemas.microsoft.com/office/powerpoint/2010/main" val="5455904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WHAT’S CHANGING AND WHEN??</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524000"/>
            <a:ext cx="7772400" cy="4572000"/>
          </a:xfrm>
        </p:spPr>
        <p:txBody>
          <a:bodyPr>
            <a:normAutofit fontScale="92500" lnSpcReduction="20000"/>
          </a:bodyPr>
          <a:lstStyle/>
          <a:p>
            <a:pPr marL="0" indent="0" algn="ctr">
              <a:buNone/>
            </a:pPr>
            <a:r>
              <a:rPr lang="en-US" sz="3900" b="1" u="sng" dirty="0" smtClean="0">
                <a:solidFill>
                  <a:schemeClr val="accent1"/>
                </a:solidFill>
              </a:rPr>
              <a:t>August 1, 2016</a:t>
            </a:r>
          </a:p>
          <a:p>
            <a:pPr marL="0" indent="0" algn="ctr">
              <a:buNone/>
            </a:pPr>
            <a:endParaRPr lang="en-US" sz="3000" b="1" u="sng" dirty="0" smtClean="0">
              <a:solidFill>
                <a:schemeClr val="accent1"/>
              </a:solidFill>
            </a:endParaRPr>
          </a:p>
          <a:p>
            <a:pPr marL="0" indent="0">
              <a:buNone/>
            </a:pPr>
            <a:r>
              <a:rPr lang="en-US" sz="3000" b="1" dirty="0"/>
              <a:t>Annual </a:t>
            </a:r>
            <a:r>
              <a:rPr lang="en-US" sz="3000" b="1" dirty="0" smtClean="0"/>
              <a:t>Credit-Hour Requirement:</a:t>
            </a:r>
            <a:endParaRPr lang="en-US" sz="3000" b="1" dirty="0"/>
          </a:p>
          <a:p>
            <a:r>
              <a:rPr lang="en-US" sz="3000" dirty="0"/>
              <a:t>24 credits per </a:t>
            </a:r>
            <a:r>
              <a:rPr lang="en-US" sz="3000" dirty="0" smtClean="0"/>
              <a:t>year.</a:t>
            </a:r>
            <a:endParaRPr lang="en-US" sz="3000" dirty="0"/>
          </a:p>
          <a:p>
            <a:r>
              <a:rPr lang="en-US" sz="3000" dirty="0"/>
              <a:t>Averaging method going </a:t>
            </a:r>
            <a:r>
              <a:rPr lang="en-US" sz="3000" dirty="0" smtClean="0"/>
              <a:t>away.</a:t>
            </a:r>
            <a:endParaRPr lang="en-US" sz="3000" dirty="0"/>
          </a:p>
          <a:p>
            <a:r>
              <a:rPr lang="en-US" sz="3000" dirty="0" smtClean="0"/>
              <a:t>Cumulative 48 </a:t>
            </a:r>
            <a:r>
              <a:rPr lang="en-US" sz="3000" dirty="0"/>
              <a:t>total after first two </a:t>
            </a:r>
            <a:r>
              <a:rPr lang="en-US" sz="3000" dirty="0" smtClean="0"/>
              <a:t>years.</a:t>
            </a:r>
          </a:p>
          <a:p>
            <a:endParaRPr lang="en-US" sz="3000" b="1" dirty="0"/>
          </a:p>
          <a:p>
            <a:pPr marL="0" indent="0">
              <a:buNone/>
            </a:pPr>
            <a:r>
              <a:rPr lang="en-US" sz="3000" b="1" dirty="0" smtClean="0"/>
              <a:t>Grade Point Average:</a:t>
            </a:r>
          </a:p>
          <a:p>
            <a:r>
              <a:rPr lang="en-US" sz="3000" dirty="0" smtClean="0"/>
              <a:t>2.0.</a:t>
            </a:r>
          </a:p>
          <a:p>
            <a:pPr marL="0" indent="0" algn="r">
              <a:buNone/>
            </a:pPr>
            <a:endParaRPr lang="en-US" sz="3000" dirty="0" smtClean="0"/>
          </a:p>
          <a:p>
            <a:pPr marL="320040" lvl="1" indent="0" algn="r">
              <a:buNone/>
            </a:pPr>
            <a:r>
              <a:rPr lang="en-US" sz="2100" dirty="0" smtClean="0"/>
              <a:t>Bylaws 14.4.3.4 and 14.4.3.5 </a:t>
            </a:r>
            <a:r>
              <a:rPr lang="en-US" sz="2100" dirty="0"/>
              <a:t>(effective 8/1/16</a:t>
            </a:r>
            <a:r>
              <a:rPr lang="en-US" sz="2100" dirty="0" smtClean="0"/>
              <a:t>)</a:t>
            </a:r>
            <a:endParaRPr lang="en-US" sz="2100" dirty="0"/>
          </a:p>
          <a:p>
            <a:pPr marL="0" indent="0">
              <a:buNone/>
            </a:pPr>
            <a:endParaRPr lang="en-US" sz="2100" b="1" dirty="0">
              <a:solidFill>
                <a:schemeClr val="accent1"/>
              </a:solidFill>
            </a:endParaRPr>
          </a:p>
        </p:txBody>
      </p:sp>
    </p:spTree>
    <p:extLst>
      <p:ext uri="{BB962C8B-B14F-4D97-AF65-F5344CB8AC3E}">
        <p14:creationId xmlns:p14="http://schemas.microsoft.com/office/powerpoint/2010/main" val="4172705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WHAT’S STAYING THE SAME??</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524000"/>
            <a:ext cx="7772400" cy="4572000"/>
          </a:xfrm>
        </p:spPr>
        <p:txBody>
          <a:bodyPr>
            <a:normAutofit/>
          </a:bodyPr>
          <a:lstStyle/>
          <a:p>
            <a:pPr marL="0" indent="0" algn="ctr">
              <a:buNone/>
            </a:pPr>
            <a:endParaRPr lang="en-US" sz="3000" b="1" u="sng" dirty="0" smtClean="0">
              <a:solidFill>
                <a:schemeClr val="accent1"/>
              </a:solidFill>
            </a:endParaRPr>
          </a:p>
          <a:p>
            <a:r>
              <a:rPr lang="en-US" sz="3000" b="1" dirty="0" smtClean="0"/>
              <a:t>Good academic standing.</a:t>
            </a:r>
          </a:p>
          <a:p>
            <a:pPr marL="0" indent="0">
              <a:buNone/>
            </a:pPr>
            <a:endParaRPr lang="en-US" sz="3000" b="1" dirty="0" smtClean="0"/>
          </a:p>
          <a:p>
            <a:r>
              <a:rPr lang="en-US" sz="3000" b="1" dirty="0" smtClean="0"/>
              <a:t>Designation of degree.</a:t>
            </a:r>
          </a:p>
          <a:p>
            <a:pPr marL="0" indent="0">
              <a:buNone/>
            </a:pPr>
            <a:endParaRPr lang="en-US" sz="3000" b="1" dirty="0" smtClean="0"/>
          </a:p>
          <a:p>
            <a:r>
              <a:rPr lang="en-US" sz="3000" b="1" dirty="0" smtClean="0"/>
              <a:t>Death and taxes.</a:t>
            </a:r>
          </a:p>
          <a:p>
            <a:pPr marL="0" indent="0">
              <a:buNone/>
            </a:pPr>
            <a:endParaRPr lang="en-US" sz="3000" b="1" dirty="0"/>
          </a:p>
          <a:p>
            <a:pPr marL="0" indent="0" algn="r">
              <a:buNone/>
            </a:pPr>
            <a:endParaRPr lang="en-US" sz="3000" dirty="0" smtClean="0"/>
          </a:p>
          <a:p>
            <a:pPr marL="0" indent="0">
              <a:buNone/>
            </a:pPr>
            <a:endParaRPr lang="en-US" sz="2100" b="1" dirty="0">
              <a:solidFill>
                <a:schemeClr val="accent1"/>
              </a:solidFill>
            </a:endParaRPr>
          </a:p>
        </p:txBody>
      </p:sp>
    </p:spTree>
    <p:extLst>
      <p:ext uri="{BB962C8B-B14F-4D97-AF65-F5344CB8AC3E}">
        <p14:creationId xmlns:p14="http://schemas.microsoft.com/office/powerpoint/2010/main" val="896852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REMINDERS:</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905000"/>
            <a:ext cx="7772400" cy="4572000"/>
          </a:xfrm>
        </p:spPr>
        <p:txBody>
          <a:bodyPr>
            <a:normAutofit/>
          </a:bodyPr>
          <a:lstStyle/>
          <a:p>
            <a:r>
              <a:rPr lang="en-US" sz="3500" dirty="0" smtClean="0"/>
              <a:t>Educate yourself – Knowledge is power!</a:t>
            </a:r>
          </a:p>
          <a:p>
            <a:endParaRPr lang="en-US" sz="3500" dirty="0"/>
          </a:p>
          <a:p>
            <a:r>
              <a:rPr lang="en-US" sz="3000" u="sng" dirty="0"/>
              <a:t>http://</a:t>
            </a:r>
            <a:r>
              <a:rPr lang="en-US" sz="3000" u="sng" dirty="0" smtClean="0"/>
              <a:t>www.ncaa.org/division-ii-path-graduation</a:t>
            </a:r>
            <a:r>
              <a:rPr lang="en-US" sz="3000" dirty="0" smtClean="0"/>
              <a:t>.</a:t>
            </a:r>
            <a:endParaRPr lang="en-US" sz="3000" u="sng" dirty="0" smtClean="0"/>
          </a:p>
          <a:p>
            <a:endParaRPr lang="en-US" sz="3500" dirty="0" smtClean="0"/>
          </a:p>
          <a:p>
            <a:r>
              <a:rPr lang="en-US" sz="3500" dirty="0" smtClean="0"/>
              <a:t>Begin advising your student-athletes during 2015-16 academic year!</a:t>
            </a:r>
          </a:p>
          <a:p>
            <a:pPr marL="0" indent="0" algn="r">
              <a:buNone/>
            </a:pPr>
            <a:endParaRPr lang="en-US" sz="3000" dirty="0" smtClean="0"/>
          </a:p>
          <a:p>
            <a:pPr marL="0" indent="0">
              <a:buNone/>
            </a:pPr>
            <a:endParaRPr lang="en-US" sz="2100" b="1" dirty="0">
              <a:solidFill>
                <a:schemeClr val="accent1"/>
              </a:solidFill>
            </a:endParaRPr>
          </a:p>
        </p:txBody>
      </p:sp>
    </p:spTree>
    <p:extLst>
      <p:ext uri="{BB962C8B-B14F-4D97-AF65-F5344CB8AC3E}">
        <p14:creationId xmlns:p14="http://schemas.microsoft.com/office/powerpoint/2010/main" val="1600366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REMINDERS</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838200" y="2133600"/>
            <a:ext cx="7772400" cy="4572000"/>
          </a:xfrm>
        </p:spPr>
        <p:txBody>
          <a:bodyPr/>
          <a:lstStyle/>
          <a:p>
            <a:r>
              <a:rPr lang="en-US" b="1" dirty="0" smtClean="0"/>
              <a:t>Feel free to ask questions.</a:t>
            </a:r>
          </a:p>
          <a:p>
            <a:pPr marL="0" indent="0">
              <a:buNone/>
            </a:pPr>
            <a:endParaRPr lang="en-US" b="1" dirty="0"/>
          </a:p>
          <a:p>
            <a:r>
              <a:rPr lang="en-US" b="1" dirty="0" smtClean="0"/>
              <a:t>Staff will be available to answer institution specific questions after the session.</a:t>
            </a:r>
          </a:p>
          <a:p>
            <a:pPr marL="0" indent="0">
              <a:buNone/>
            </a:pPr>
            <a:endParaRPr lang="en-US" dirty="0"/>
          </a:p>
          <a:p>
            <a:r>
              <a:rPr lang="en-US" b="1" dirty="0"/>
              <a:t>Case studies include the names of </a:t>
            </a:r>
            <a:r>
              <a:rPr lang="en-US" b="1" dirty="0" smtClean="0"/>
              <a:t>famous puzzle people!</a:t>
            </a:r>
            <a:endParaRPr lang="en-US" dirty="0"/>
          </a:p>
        </p:txBody>
      </p:sp>
    </p:spTree>
    <p:extLst>
      <p:ext uri="{BB962C8B-B14F-4D97-AF65-F5344CB8AC3E}">
        <p14:creationId xmlns:p14="http://schemas.microsoft.com/office/powerpoint/2010/main" val="4144826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113509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GOOD ACADEMIC STANDING</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3581400"/>
          </a:xfrm>
        </p:spPr>
        <p:txBody>
          <a:bodyPr/>
          <a:lstStyle/>
          <a:p>
            <a:endParaRPr lang="en-US" dirty="0" smtClean="0"/>
          </a:p>
          <a:p>
            <a:r>
              <a:rPr lang="en-US" b="1" dirty="0"/>
              <a:t>Based on institutional </a:t>
            </a:r>
            <a:r>
              <a:rPr lang="en-US" b="1" dirty="0" smtClean="0"/>
              <a:t>policy.</a:t>
            </a:r>
            <a:endParaRPr lang="en-US" b="1" dirty="0"/>
          </a:p>
          <a:p>
            <a:endParaRPr lang="en-US" b="1" dirty="0"/>
          </a:p>
          <a:p>
            <a:r>
              <a:rPr lang="en-US" b="1" dirty="0" smtClean="0"/>
              <a:t>First piece of certification process.</a:t>
            </a:r>
          </a:p>
          <a:p>
            <a:endParaRPr lang="en-US" b="1" dirty="0" smtClean="0"/>
          </a:p>
          <a:p>
            <a:r>
              <a:rPr lang="en-US" b="1" dirty="0" smtClean="0"/>
              <a:t>Participation in extra curricular activities.</a:t>
            </a:r>
            <a:endParaRPr lang="en-US" b="1" dirty="0"/>
          </a:p>
        </p:txBody>
      </p:sp>
      <p:pic>
        <p:nvPicPr>
          <p:cNvPr id="5" name="Picture 3" descr="C:\Users\sbritsch\AppData\Local\Microsoft\Windows\Temporary Internet Files\Content.IE5\HIATH8FH\MC900439816[1].png"/>
          <p:cNvPicPr>
            <a:picLocks noChangeAspect="1" noChangeArrowheads="1"/>
          </p:cNvPicPr>
          <p:nvPr/>
        </p:nvPicPr>
        <p:blipFill>
          <a:blip r:embed="rId3">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717997" y="5181600"/>
            <a:ext cx="1219200" cy="1219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15000" y="6074260"/>
            <a:ext cx="3331233" cy="369332"/>
          </a:xfrm>
          <a:prstGeom prst="rect">
            <a:avLst/>
          </a:prstGeom>
        </p:spPr>
        <p:txBody>
          <a:bodyPr wrap="none">
            <a:spAutoFit/>
          </a:bodyPr>
          <a:lstStyle/>
          <a:p>
            <a:r>
              <a:rPr lang="en-US" dirty="0"/>
              <a:t>NCAA </a:t>
            </a:r>
            <a:r>
              <a:rPr lang="en-US" dirty="0" smtClean="0"/>
              <a:t>Bylaws 14.01.2.1 and 14.02.6</a:t>
            </a:r>
            <a:endParaRPr lang="en-US" dirty="0"/>
          </a:p>
        </p:txBody>
      </p:sp>
    </p:spTree>
    <p:extLst>
      <p:ext uri="{BB962C8B-B14F-4D97-AF65-F5344CB8AC3E}">
        <p14:creationId xmlns:p14="http://schemas.microsoft.com/office/powerpoint/2010/main" val="2875547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Autofit/>
          </a:bodyPr>
          <a:lstStyle/>
          <a:p>
            <a:r>
              <a:rPr lang="en-US" sz="3400" b="1" dirty="0" smtClean="0">
                <a:solidFill>
                  <a:srgbClr val="7030A0"/>
                </a:solidFill>
                <a:effectLst>
                  <a:outerShdw blurRad="38100" dist="38100" dir="2700000" algn="tl">
                    <a:srgbClr val="000000">
                      <a:alpha val="43137"/>
                    </a:srgbClr>
                  </a:outerShdw>
                </a:effectLst>
              </a:rPr>
              <a:t>TERM-BY-TERM CREDIT-HOUR REQUIREMENT</a:t>
            </a:r>
            <a:endParaRPr lang="en-US" sz="3400" b="1" dirty="0">
              <a:solidFill>
                <a:srgbClr val="7030A0"/>
              </a:solidFill>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a:xfrm>
            <a:off x="914400" y="1447800"/>
            <a:ext cx="6934200" cy="3581400"/>
          </a:xfrm>
        </p:spPr>
        <p:txBody>
          <a:bodyPr>
            <a:normAutofit/>
          </a:bodyPr>
          <a:lstStyle/>
          <a:p>
            <a:endParaRPr lang="en-US" dirty="0" smtClean="0"/>
          </a:p>
          <a:p>
            <a:r>
              <a:rPr lang="en-US" b="1" dirty="0" smtClean="0"/>
              <a:t>Minimum of</a:t>
            </a:r>
            <a:r>
              <a:rPr lang="en-US" sz="4800" b="1" dirty="0" smtClean="0">
                <a:solidFill>
                  <a:schemeClr val="accent1"/>
                </a:solidFill>
              </a:rPr>
              <a:t> six </a:t>
            </a:r>
            <a:r>
              <a:rPr lang="en-US" b="1" dirty="0" smtClean="0"/>
              <a:t>credits per full-time term.</a:t>
            </a:r>
          </a:p>
          <a:p>
            <a:endParaRPr lang="en-US" b="1" dirty="0"/>
          </a:p>
          <a:p>
            <a:r>
              <a:rPr lang="en-US" b="1" dirty="0"/>
              <a:t>Can include credit from another institution provided certain requirements are met. </a:t>
            </a:r>
            <a:endParaRPr lang="en-US" b="1" dirty="0" smtClean="0"/>
          </a:p>
          <a:p>
            <a:pPr marL="0" indent="0">
              <a:buNone/>
            </a:pPr>
            <a:endParaRPr lang="en-US" b="1" dirty="0"/>
          </a:p>
          <a:p>
            <a:r>
              <a:rPr lang="en-US" b="1" dirty="0" smtClean="0"/>
              <a:t>Includes transfer students.</a:t>
            </a:r>
          </a:p>
          <a:p>
            <a:endParaRPr lang="en-US" b="1" dirty="0"/>
          </a:p>
        </p:txBody>
      </p:sp>
      <p:pic>
        <p:nvPicPr>
          <p:cNvPr id="4099" name="Picture 3"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717997" y="5372100"/>
            <a:ext cx="1028700" cy="10287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2819400" y="5334000"/>
            <a:ext cx="1028700" cy="1028700"/>
          </a:xfrm>
          <a:prstGeom prst="rect">
            <a:avLst/>
          </a:prstGeom>
          <a:noFill/>
          <a:extLst>
            <a:ext uri="{909E8E84-426E-40DD-AFC4-6F175D3DCCD1}">
              <a14:hiddenFill xmlns:a14="http://schemas.microsoft.com/office/drawing/2010/main">
                <a:solidFill>
                  <a:srgbClr val="FFFFFF"/>
                </a:solidFill>
              </a14:hiddenFill>
            </a:ext>
          </a:extLst>
        </p:spPr>
      </p:pic>
      <p:sp>
        <p:nvSpPr>
          <p:cNvPr id="3" name="Right Arrow 2"/>
          <p:cNvSpPr/>
          <p:nvPr/>
        </p:nvSpPr>
        <p:spPr>
          <a:xfrm>
            <a:off x="2089597" y="5619750"/>
            <a:ext cx="417013"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324600" y="6031468"/>
            <a:ext cx="2582887" cy="646331"/>
          </a:xfrm>
          <a:prstGeom prst="rect">
            <a:avLst/>
          </a:prstGeom>
        </p:spPr>
        <p:txBody>
          <a:bodyPr wrap="none">
            <a:spAutoFit/>
          </a:bodyPr>
          <a:lstStyle/>
          <a:p>
            <a:pPr algn="r"/>
            <a:r>
              <a:rPr lang="en-US" dirty="0" smtClean="0"/>
              <a:t>Bylaw 14.4.3.1-(a)</a:t>
            </a:r>
          </a:p>
          <a:p>
            <a:r>
              <a:rPr lang="en-US" dirty="0" smtClean="0"/>
              <a:t>4/13/05 Staff Interpretation</a:t>
            </a:r>
            <a:endParaRPr lang="en-US" dirty="0"/>
          </a:p>
        </p:txBody>
      </p:sp>
    </p:spTree>
    <p:extLst>
      <p:ext uri="{BB962C8B-B14F-4D97-AF65-F5344CB8AC3E}">
        <p14:creationId xmlns:p14="http://schemas.microsoft.com/office/powerpoint/2010/main" val="1270375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effectLst>
                  <a:outerShdw blurRad="38100" dist="38100" dir="2700000" algn="tl">
                    <a:srgbClr val="000000">
                      <a:alpha val="43137"/>
                    </a:srgbClr>
                  </a:outerShdw>
                </a:effectLst>
              </a:rPr>
              <a:t>ANNUAL CREDIT-HOUR REQUIREMENT</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65989" y="1587500"/>
            <a:ext cx="6858000" cy="3657600"/>
          </a:xfrm>
        </p:spPr>
        <p:txBody>
          <a:bodyPr>
            <a:normAutofit fontScale="92500" lnSpcReduction="20000"/>
          </a:bodyPr>
          <a:lstStyle/>
          <a:p>
            <a:pPr marL="0" indent="0">
              <a:buNone/>
            </a:pPr>
            <a:r>
              <a:rPr lang="en-US" b="1" u="sng" dirty="0" smtClean="0"/>
              <a:t>ACTUAL METHOD</a:t>
            </a:r>
          </a:p>
          <a:p>
            <a:pPr marL="0" indent="0">
              <a:buNone/>
            </a:pPr>
            <a:r>
              <a:rPr lang="en-US" sz="3600" b="1" dirty="0" smtClean="0">
                <a:solidFill>
                  <a:schemeClr val="accent1"/>
                </a:solidFill>
              </a:rPr>
              <a:t>24</a:t>
            </a:r>
            <a:r>
              <a:rPr lang="en-US" b="1" dirty="0" smtClean="0"/>
              <a:t>-semester/</a:t>
            </a:r>
            <a:r>
              <a:rPr lang="en-US" sz="3600" b="1" dirty="0" smtClean="0">
                <a:solidFill>
                  <a:schemeClr val="accent1"/>
                </a:solidFill>
              </a:rPr>
              <a:t>36</a:t>
            </a:r>
            <a:r>
              <a:rPr lang="en-US" b="1" dirty="0" smtClean="0"/>
              <a:t>-quarter hours</a:t>
            </a:r>
          </a:p>
          <a:p>
            <a:r>
              <a:rPr lang="en-US" dirty="0" smtClean="0"/>
              <a:t>Since the previous fall or previous two semesters/three quarters.</a:t>
            </a:r>
          </a:p>
          <a:p>
            <a:pPr marL="0" indent="0" algn="ctr">
              <a:buNone/>
            </a:pPr>
            <a:r>
              <a:rPr lang="en-US" sz="2800" b="1" dirty="0" smtClean="0"/>
              <a:t>OR</a:t>
            </a:r>
            <a:endParaRPr lang="en-US" sz="2800" b="1" u="sng" dirty="0" smtClean="0"/>
          </a:p>
          <a:p>
            <a:pPr marL="0" indent="0">
              <a:buNone/>
            </a:pPr>
            <a:r>
              <a:rPr lang="en-US" b="1" u="sng" dirty="0" smtClean="0"/>
              <a:t>AVERAGING METHOD</a:t>
            </a:r>
          </a:p>
          <a:p>
            <a:pPr marL="0" indent="0">
              <a:buNone/>
            </a:pPr>
            <a:r>
              <a:rPr lang="en-US" sz="3600" b="1" dirty="0" smtClean="0">
                <a:solidFill>
                  <a:schemeClr val="accent1"/>
                </a:solidFill>
              </a:rPr>
              <a:t>12</a:t>
            </a:r>
            <a:r>
              <a:rPr lang="en-US" b="1" dirty="0" smtClean="0"/>
              <a:t>-semester/quarter hours</a:t>
            </a:r>
          </a:p>
          <a:p>
            <a:r>
              <a:rPr lang="en-US" dirty="0" smtClean="0"/>
              <a:t>Per term during each academic year in which the SA was enrolled full time at any point.</a:t>
            </a:r>
          </a:p>
        </p:txBody>
      </p:sp>
      <p:pic>
        <p:nvPicPr>
          <p:cNvPr id="4" name="Picture 3" descr="C:\Users\sbritsch\AppData\Local\Microsoft\Windows\Temporary Internet Files\Content.IE5\HIATH8FH\MC900439816[1].png"/>
          <p:cNvPicPr>
            <a:picLocks noChangeAspect="1" noChangeArrowheads="1"/>
          </p:cNvPicPr>
          <p:nvPr/>
        </p:nvPicPr>
        <p:blipFill>
          <a:blip r:embed="rId2"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739461" y="53213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britsch\AppData\Local\Microsoft\Windows\Temporary Internet Files\Content.IE5\HIATH8FH\MC900439816[1].png"/>
          <p:cNvPicPr>
            <a:picLocks noChangeAspect="1" noChangeArrowheads="1"/>
          </p:cNvPicPr>
          <p:nvPr/>
        </p:nvPicPr>
        <p:blipFill>
          <a:blip r:embed="rId2"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2840864" y="52832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2111062" y="5600700"/>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191000" y="5638800"/>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C:\Users\sbritsch\AppData\Local\Microsoft\Windows\Temporary Internet Files\Content.IE5\HIATH8FH\MC900439816[1].png"/>
          <p:cNvPicPr>
            <a:picLocks noChangeAspect="1" noChangeArrowheads="1"/>
          </p:cNvPicPr>
          <p:nvPr/>
        </p:nvPicPr>
        <p:blipFill>
          <a:blip r:embed="rId2"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4876800" y="52451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C:\Users\sbritsch\AppData\Local\Microsoft\Windows\Temporary Internet Files\Content.IE5\HIATH8FH\MC900439816[1].png"/>
          <p:cNvPicPr>
            <a:picLocks noChangeAspect="1" noChangeArrowheads="1"/>
          </p:cNvPicPr>
          <p:nvPr/>
        </p:nvPicPr>
        <p:blipFill>
          <a:blip r:embed="rId2"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757706" y="53213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sbritsch\AppData\Local\Microsoft\Windows\Temporary Internet Files\Content.IE5\HIATH8FH\MC900439816[1].png"/>
          <p:cNvPicPr>
            <a:picLocks noChangeAspect="1" noChangeArrowheads="1"/>
          </p:cNvPicPr>
          <p:nvPr/>
        </p:nvPicPr>
        <p:blipFill>
          <a:blip r:embed="rId2"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2859109" y="52832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4" name="Right Arrow 13"/>
          <p:cNvSpPr/>
          <p:nvPr/>
        </p:nvSpPr>
        <p:spPr>
          <a:xfrm>
            <a:off x="2129307" y="5600700"/>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001966" y="6127234"/>
            <a:ext cx="1837234" cy="369332"/>
          </a:xfrm>
          <a:prstGeom prst="rect">
            <a:avLst/>
          </a:prstGeom>
        </p:spPr>
        <p:txBody>
          <a:bodyPr wrap="none">
            <a:spAutoFit/>
          </a:bodyPr>
          <a:lstStyle/>
          <a:p>
            <a:r>
              <a:rPr lang="en-US" dirty="0" smtClean="0"/>
              <a:t>Bylaw 14.4.3.1-(b)</a:t>
            </a:r>
            <a:endParaRPr lang="en-US" dirty="0"/>
          </a:p>
        </p:txBody>
      </p:sp>
    </p:spTree>
    <p:extLst>
      <p:ext uri="{BB962C8B-B14F-4D97-AF65-F5344CB8AC3E}">
        <p14:creationId xmlns:p14="http://schemas.microsoft.com/office/powerpoint/2010/main" val="1596111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AVERAGING METHOD</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848600" cy="4953000"/>
          </a:xfrm>
        </p:spPr>
        <p:txBody>
          <a:bodyPr>
            <a:normAutofit fontScale="92500" lnSpcReduction="20000"/>
          </a:bodyPr>
          <a:lstStyle/>
          <a:p>
            <a:pPr>
              <a:lnSpc>
                <a:spcPct val="150000"/>
              </a:lnSpc>
            </a:pPr>
            <a:r>
              <a:rPr lang="en-US" b="1" dirty="0" smtClean="0"/>
              <a:t>Can </a:t>
            </a:r>
            <a:r>
              <a:rPr lang="en-US" b="1" u="sng" dirty="0" smtClean="0">
                <a:solidFill>
                  <a:schemeClr val="accent1"/>
                </a:solidFill>
              </a:rPr>
              <a:t>ONLY</a:t>
            </a:r>
            <a:r>
              <a:rPr lang="en-US" b="1" dirty="0" smtClean="0"/>
              <a:t> be used for certification going into the fall term.</a:t>
            </a:r>
          </a:p>
          <a:p>
            <a:pPr>
              <a:lnSpc>
                <a:spcPct val="150000"/>
              </a:lnSpc>
            </a:pPr>
            <a:r>
              <a:rPr lang="en-US" b="1" dirty="0" smtClean="0"/>
              <a:t>If a SA is enrolled full time at any point during an academic year, both regular terms </a:t>
            </a:r>
            <a:r>
              <a:rPr lang="en-US" b="1" u="sng" dirty="0" smtClean="0">
                <a:solidFill>
                  <a:schemeClr val="accent1"/>
                </a:solidFill>
              </a:rPr>
              <a:t>MUST</a:t>
            </a:r>
            <a:r>
              <a:rPr lang="en-US" b="1" dirty="0" smtClean="0"/>
              <a:t> be counted in the denominator regardless of enrollment status.</a:t>
            </a:r>
          </a:p>
          <a:p>
            <a:pPr>
              <a:lnSpc>
                <a:spcPct val="150000"/>
              </a:lnSpc>
            </a:pPr>
            <a:r>
              <a:rPr lang="en-US" b="1" dirty="0" smtClean="0"/>
              <a:t>Part-time hours may be used, provided that term is also counted in the denominator.</a:t>
            </a:r>
          </a:p>
          <a:p>
            <a:pPr>
              <a:lnSpc>
                <a:spcPct val="150000"/>
              </a:lnSpc>
            </a:pPr>
            <a:r>
              <a:rPr lang="en-US" b="1" dirty="0" smtClean="0"/>
              <a:t>May include summer hours.</a:t>
            </a:r>
          </a:p>
          <a:p>
            <a:pPr>
              <a:lnSpc>
                <a:spcPct val="150000"/>
              </a:lnSpc>
            </a:pPr>
            <a:r>
              <a:rPr lang="en-US" b="1" u="sng" dirty="0" smtClean="0">
                <a:solidFill>
                  <a:schemeClr val="accent1"/>
                </a:solidFill>
              </a:rPr>
              <a:t>Fall 2015</a:t>
            </a:r>
            <a:r>
              <a:rPr lang="en-US" b="1" dirty="0" smtClean="0">
                <a:solidFill>
                  <a:schemeClr val="accent1"/>
                </a:solidFill>
              </a:rPr>
              <a:t> </a:t>
            </a:r>
            <a:r>
              <a:rPr lang="en-US" b="1" dirty="0" smtClean="0"/>
              <a:t>is last chance to use it!</a:t>
            </a:r>
            <a:endParaRPr lang="en-US" b="1" dirty="0">
              <a:solidFill>
                <a:schemeClr val="accent1"/>
              </a:solidFill>
            </a:endParaRPr>
          </a:p>
        </p:txBody>
      </p:sp>
      <p:pic>
        <p:nvPicPr>
          <p:cNvPr id="1026" name="Picture 2" descr="C:\Users\sbritsch\AppData\Local\Microsoft\Windows\Temporary Internet Files\Content.IE5\CL5EIFYL\MC900441902[1].wmf"/>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6187884" y="4800600"/>
            <a:ext cx="1069414" cy="126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449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75/25 RULE</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3797300"/>
          </a:xfrm>
        </p:spPr>
        <p:txBody>
          <a:bodyPr>
            <a:normAutofit fontScale="92500" lnSpcReduction="10000"/>
          </a:bodyPr>
          <a:lstStyle/>
          <a:p>
            <a:pPr marL="0" indent="0">
              <a:buNone/>
            </a:pPr>
            <a:endParaRPr lang="en-US" dirty="0" smtClean="0"/>
          </a:p>
          <a:p>
            <a:pPr marL="0" indent="0">
              <a:buNone/>
            </a:pPr>
            <a:r>
              <a:rPr lang="en-US" b="1" dirty="0" smtClean="0"/>
              <a:t>Hours earned during the regular academic year: </a:t>
            </a:r>
          </a:p>
          <a:p>
            <a:pPr marL="0" indent="0">
              <a:buNone/>
            </a:pPr>
            <a:endParaRPr lang="en-US" b="1" dirty="0" smtClean="0"/>
          </a:p>
          <a:p>
            <a:r>
              <a:rPr lang="en-US" dirty="0" smtClean="0"/>
              <a:t>A SA shall earn no less than 75 percent of the minimum number of semester/quarter hours required during the academic year.</a:t>
            </a:r>
          </a:p>
          <a:p>
            <a:endParaRPr lang="en-US" dirty="0" smtClean="0"/>
          </a:p>
          <a:p>
            <a:r>
              <a:rPr lang="en-US" dirty="0" smtClean="0"/>
              <a:t>No more than 25 percent may be earned during the summer.</a:t>
            </a:r>
          </a:p>
          <a:p>
            <a:pPr marL="0" indent="0" algn="r">
              <a:buNone/>
            </a:pPr>
            <a:r>
              <a:rPr lang="en-US" dirty="0" smtClean="0"/>
              <a:t>	</a:t>
            </a:r>
          </a:p>
          <a:p>
            <a:pPr marL="0" indent="0" algn="r">
              <a:buNone/>
            </a:pPr>
            <a:r>
              <a:rPr lang="en-US" dirty="0"/>
              <a:t>	</a:t>
            </a:r>
          </a:p>
        </p:txBody>
      </p:sp>
      <p:sp>
        <p:nvSpPr>
          <p:cNvPr id="5" name="Right Arrow 4"/>
          <p:cNvSpPr/>
          <p:nvPr/>
        </p:nvSpPr>
        <p:spPr>
          <a:xfrm>
            <a:off x="4191000" y="5638800"/>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4876800" y="52451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757706" y="53213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2859109" y="52832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9" name="Right Arrow 8"/>
          <p:cNvSpPr/>
          <p:nvPr/>
        </p:nvSpPr>
        <p:spPr>
          <a:xfrm>
            <a:off x="2129307" y="5600700"/>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46736" y="6127234"/>
            <a:ext cx="1640064" cy="369332"/>
          </a:xfrm>
          <a:prstGeom prst="rect">
            <a:avLst/>
          </a:prstGeom>
        </p:spPr>
        <p:txBody>
          <a:bodyPr wrap="none">
            <a:spAutoFit/>
          </a:bodyPr>
          <a:lstStyle/>
          <a:p>
            <a:pPr algn="r"/>
            <a:r>
              <a:rPr lang="en-US" dirty="0" smtClean="0"/>
              <a:t>Bylaw </a:t>
            </a:r>
            <a:r>
              <a:rPr lang="en-US" dirty="0"/>
              <a:t>14.4.3.1.4</a:t>
            </a:r>
          </a:p>
        </p:txBody>
      </p:sp>
    </p:spTree>
    <p:extLst>
      <p:ext uri="{BB962C8B-B14F-4D97-AF65-F5344CB8AC3E}">
        <p14:creationId xmlns:p14="http://schemas.microsoft.com/office/powerpoint/2010/main" val="3872378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rPr>
              <a:t>GRADE-POINT AVERAGE</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b="1" dirty="0" smtClean="0"/>
              <a:t>Based on total number of credits completed:</a:t>
            </a:r>
          </a:p>
          <a:p>
            <a:endParaRPr lang="en-US"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482965901"/>
              </p:ext>
            </p:extLst>
          </p:nvPr>
        </p:nvGraphicFramePr>
        <p:xfrm>
          <a:off x="1447800" y="2133600"/>
          <a:ext cx="6019800" cy="2797060"/>
        </p:xfrm>
        <a:graphic>
          <a:graphicData uri="http://schemas.openxmlformats.org/drawingml/2006/table">
            <a:tbl>
              <a:tblPr firstRow="1" bandRow="1">
                <a:tableStyleId>{5C22544A-7EE6-4342-B048-85BDC9FD1C3A}</a:tableStyleId>
              </a:tblPr>
              <a:tblGrid>
                <a:gridCol w="3009900"/>
                <a:gridCol w="3009900"/>
              </a:tblGrid>
              <a:tr h="487680">
                <a:tc>
                  <a:txBody>
                    <a:bodyPr/>
                    <a:lstStyle/>
                    <a:p>
                      <a:pPr algn="ctr"/>
                      <a:r>
                        <a:rPr lang="en-US" dirty="0" smtClean="0"/>
                        <a:t>Credit Hours Completed</a:t>
                      </a:r>
                    </a:p>
                    <a:p>
                      <a:pPr algn="ctr"/>
                      <a:r>
                        <a:rPr lang="en-US" dirty="0" smtClean="0"/>
                        <a:t>(Semester/Quarter)</a:t>
                      </a:r>
                      <a:endParaRPr lang="en-US" dirty="0"/>
                    </a:p>
                  </a:txBody>
                  <a:tcPr/>
                </a:tc>
                <a:tc>
                  <a:txBody>
                    <a:bodyPr/>
                    <a:lstStyle/>
                    <a:p>
                      <a:pPr algn="ctr"/>
                      <a:r>
                        <a:rPr lang="en-US" dirty="0" smtClean="0"/>
                        <a:t>Required GPA</a:t>
                      </a:r>
                      <a:endParaRPr lang="en-US" dirty="0"/>
                    </a:p>
                  </a:txBody>
                  <a:tcPr/>
                </a:tc>
              </a:tr>
              <a:tr h="539245">
                <a:tc>
                  <a:txBody>
                    <a:bodyPr/>
                    <a:lstStyle/>
                    <a:p>
                      <a:pPr algn="ctr"/>
                      <a:r>
                        <a:rPr lang="en-US" sz="2400" b="1" dirty="0" smtClean="0"/>
                        <a:t>24/36</a:t>
                      </a:r>
                      <a:endParaRPr lang="en-US" sz="2400" b="1" dirty="0"/>
                    </a:p>
                  </a:txBody>
                  <a:tcPr/>
                </a:tc>
                <a:tc>
                  <a:txBody>
                    <a:bodyPr/>
                    <a:lstStyle/>
                    <a:p>
                      <a:pPr algn="ctr"/>
                      <a:r>
                        <a:rPr lang="en-US" sz="2400" b="1" dirty="0" smtClean="0"/>
                        <a:t>1.800</a:t>
                      </a:r>
                      <a:endParaRPr lang="en-US" sz="2400" b="1" dirty="0"/>
                    </a:p>
                  </a:txBody>
                  <a:tcPr/>
                </a:tc>
              </a:tr>
              <a:tr h="539245">
                <a:tc>
                  <a:txBody>
                    <a:bodyPr/>
                    <a:lstStyle/>
                    <a:p>
                      <a:pPr algn="ctr"/>
                      <a:r>
                        <a:rPr lang="en-US" sz="2400" b="1" dirty="0" smtClean="0"/>
                        <a:t>48/72</a:t>
                      </a:r>
                      <a:endParaRPr lang="en-US" sz="2400" b="1" dirty="0"/>
                    </a:p>
                  </a:txBody>
                  <a:tcPr/>
                </a:tc>
                <a:tc>
                  <a:txBody>
                    <a:bodyPr/>
                    <a:lstStyle/>
                    <a:p>
                      <a:pPr algn="ctr"/>
                      <a:r>
                        <a:rPr lang="en-US" sz="2400" b="1" dirty="0" smtClean="0"/>
                        <a:t>1.900</a:t>
                      </a:r>
                      <a:endParaRPr lang="en-US" sz="2400" b="1" dirty="0"/>
                    </a:p>
                  </a:txBody>
                  <a:tcPr/>
                </a:tc>
              </a:tr>
              <a:tr h="539245">
                <a:tc>
                  <a:txBody>
                    <a:bodyPr/>
                    <a:lstStyle/>
                    <a:p>
                      <a:pPr algn="ctr"/>
                      <a:r>
                        <a:rPr lang="en-US" sz="2400" b="1" dirty="0" smtClean="0"/>
                        <a:t>72/108 </a:t>
                      </a:r>
                      <a:endParaRPr lang="en-US" sz="2400" b="1" dirty="0"/>
                    </a:p>
                  </a:txBody>
                  <a:tcPr/>
                </a:tc>
                <a:tc>
                  <a:txBody>
                    <a:bodyPr/>
                    <a:lstStyle/>
                    <a:p>
                      <a:pPr algn="ctr"/>
                      <a:r>
                        <a:rPr lang="en-US" sz="2400" b="1" dirty="0" smtClean="0"/>
                        <a:t>2.000</a:t>
                      </a:r>
                      <a:endParaRPr lang="en-US" sz="2400" b="1" dirty="0"/>
                    </a:p>
                  </a:txBody>
                  <a:tcPr/>
                </a:tc>
              </a:tr>
              <a:tr h="539245">
                <a:tc>
                  <a:txBody>
                    <a:bodyPr/>
                    <a:lstStyle/>
                    <a:p>
                      <a:pPr algn="ctr"/>
                      <a:r>
                        <a:rPr lang="en-US" sz="2400" b="1" dirty="0" smtClean="0"/>
                        <a:t>96/144</a:t>
                      </a:r>
                      <a:endParaRPr lang="en-US" sz="2400" b="1" dirty="0"/>
                    </a:p>
                  </a:txBody>
                  <a:tcPr/>
                </a:tc>
                <a:tc>
                  <a:txBody>
                    <a:bodyPr/>
                    <a:lstStyle/>
                    <a:p>
                      <a:pPr algn="ctr"/>
                      <a:r>
                        <a:rPr lang="en-US" sz="2400" b="1" dirty="0" smtClean="0"/>
                        <a:t>2.000</a:t>
                      </a:r>
                      <a:endParaRPr lang="en-US" sz="2400" b="1" dirty="0"/>
                    </a:p>
                  </a:txBody>
                  <a:tcPr/>
                </a:tc>
              </a:tr>
            </a:tbl>
          </a:graphicData>
        </a:graphic>
      </p:graphicFrame>
      <p:sp>
        <p:nvSpPr>
          <p:cNvPr id="5" name="Right Arrow 4"/>
          <p:cNvSpPr/>
          <p:nvPr/>
        </p:nvSpPr>
        <p:spPr>
          <a:xfrm>
            <a:off x="4191000" y="5638800"/>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4876800" y="52451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757706" y="53213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2859109" y="52832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9" name="Right Arrow 8"/>
          <p:cNvSpPr/>
          <p:nvPr/>
        </p:nvSpPr>
        <p:spPr>
          <a:xfrm>
            <a:off x="2129307" y="5600700"/>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248400" y="5658476"/>
            <a:ext cx="407978" cy="17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C:\Users\sbritsch\AppData\Local\Microsoft\Windows\Temporary Internet Files\Content.IE5\HIATH8FH\MC900439816[1].png"/>
          <p:cNvPicPr>
            <a:picLocks noChangeAspect="1" noChangeArrowheads="1"/>
          </p:cNvPicPr>
          <p:nvPr/>
        </p:nvPicPr>
        <p:blipFill>
          <a:blip r:embed="rId3" cstate="print">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6934200" y="5213976"/>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7296060" y="6165334"/>
            <a:ext cx="1466940" cy="369332"/>
          </a:xfrm>
          <a:prstGeom prst="rect">
            <a:avLst/>
          </a:prstGeom>
        </p:spPr>
        <p:txBody>
          <a:bodyPr wrap="none">
            <a:spAutoFit/>
          </a:bodyPr>
          <a:lstStyle/>
          <a:p>
            <a:r>
              <a:rPr lang="en-US" dirty="0" smtClean="0"/>
              <a:t>Bylaw 14.4.3.2</a:t>
            </a:r>
            <a:endParaRPr lang="en-US" dirty="0"/>
          </a:p>
        </p:txBody>
      </p:sp>
    </p:spTree>
    <p:extLst>
      <p:ext uri="{BB962C8B-B14F-4D97-AF65-F5344CB8AC3E}">
        <p14:creationId xmlns:p14="http://schemas.microsoft.com/office/powerpoint/2010/main" val="2303244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Core.5Year" ma:contentTypeID="0x010100F9F789DCBE2F8546844AAD72D1F17829010200FB61311DF971744FAE7A46A10C475AE7" ma:contentTypeVersion="5" ma:contentTypeDescription="" ma:contentTypeScope="" ma:versionID="fe1e70f0e008a5ffeb889d736ae9772f">
  <xsd:schema xmlns:xsd="http://www.w3.org/2001/XMLSchema" xmlns:xs="http://www.w3.org/2001/XMLSchema" xmlns:p="http://schemas.microsoft.com/office/2006/metadata/properties" xmlns:ns2="2a3058fb-e7d8-4bcd-83c9-2e38e3df2500" xmlns:ns3="8203a8d2-2ccf-4437-8480-e4e7da4321d9" targetNamespace="http://schemas.microsoft.com/office/2006/metadata/properties" ma:root="true" ma:fieldsID="717c0469d34852c81fede5250a38abdf" ns2:_="" ns3:_="">
    <xsd:import namespace="2a3058fb-e7d8-4bcd-83c9-2e38e3df2500"/>
    <xsd:import namespace="8203a8d2-2ccf-4437-8480-e4e7da4321d9"/>
    <xsd:element name="properties">
      <xsd:complexType>
        <xsd:sequence>
          <xsd:element name="documentManagement">
            <xsd:complexType>
              <xsd:all>
                <xsd:element ref="ns2:Document_x0020_Type" minOccurs="0"/>
                <xsd:element ref="ns3:Championship" minOccurs="0"/>
                <xsd:element ref="ns3:Division" minOccurs="0"/>
                <xsd:element ref="ns3:Committee" minOccurs="0"/>
                <xsd:element ref="ns3:Academic_x005f_x002F_Fiscal_x005f_x0020_Yea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3058fb-e7d8-4bcd-83c9-2e38e3df2500" elementFormDefault="qualified">
    <xsd:import namespace="http://schemas.microsoft.com/office/2006/documentManagement/types"/>
    <xsd:import namespace="http://schemas.microsoft.com/office/infopath/2007/PartnerControls"/>
    <xsd:element name="Document_x0020_Type" ma:index="3" nillable="true" ma:displayName="Document Type" ma:list="{6337aed9-7485-44c6-a2cb-2d4bdfdcf954}" ma:internalName="Document_x0020_Type0" ma:readOnly="false" ma:showField="Title" ma:web="8203a8d2-2ccf-4437-8480-e4e7da4321d9">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203a8d2-2ccf-4437-8480-e4e7da4321d9" elementFormDefault="qualified">
    <xsd:import namespace="http://schemas.microsoft.com/office/2006/documentManagement/types"/>
    <xsd:import namespace="http://schemas.microsoft.com/office/infopath/2007/PartnerControls"/>
    <xsd:element name="Championship" ma:index="4" nillable="true" ma:displayName="Championship" ma:list="{9f0c0c2f-65a3-4803-a250-88a2c6aa503b}" ma:internalName="Championship" ma:readOnly="false" ma:showField="Title" ma:web="8203a8d2-2ccf-4437-8480-e4e7da4321d9">
      <xsd:simpleType>
        <xsd:restriction base="dms:Lookup"/>
      </xsd:simpleType>
    </xsd:element>
    <xsd:element name="Division" ma:index="5" nillable="true" ma:displayName="Division" ma:list="{019add6d-0a23-4369-833b-7f9c3f6d7be9}" ma:internalName="Division" ma:readOnly="false" ma:showField="Title" ma:web="8203a8d2-2ccf-4437-8480-e4e7da4321d9">
      <xsd:simpleType>
        <xsd:restriction base="dms:Lookup"/>
      </xsd:simpleType>
    </xsd:element>
    <xsd:element name="Committee" ma:index="6" nillable="true" ma:displayName="Committee" ma:list="{92b80169-226d-41af-a280-46338252cbf7}" ma:internalName="Committee" ma:readOnly="false" ma:showField="Title" ma:web="8203a8d2-2ccf-4437-8480-e4e7da4321d9">
      <xsd:simpleType>
        <xsd:restriction base="dms:Lookup"/>
      </xsd:simpleType>
    </xsd:element>
    <xsd:element name="Academic_x005f_x002F_Fiscal_x005f_x0020_Year" ma:index="7" ma:displayName="Academic/Fiscal Year" ma:default="n/a" ma:format="Dropdown" ma:internalName="Academic_x002F_Fiscal_x0020_Year">
      <xsd:simpleType>
        <xsd:restriction base="dms:Choice">
          <xsd:enumeration value="n/a"/>
          <xsd:enumeration value="2005-06"/>
          <xsd:enumeration value="2006-07"/>
          <xsd:enumeration value="2007-08"/>
          <xsd:enumeration value="2008-09"/>
          <xsd:enumeration value="2009-10"/>
          <xsd:enumeration value="2010-11"/>
          <xsd:enumeration value="2011-12"/>
          <xsd:enumeration value="2012-13"/>
          <xsd:enumeration value="2013-14"/>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ittee xmlns="8203a8d2-2ccf-4437-8480-e4e7da4321d9" xsi:nil="true"/>
    <Academic_x005f_x002F_Fiscal_x005f_x0020_Year xmlns="8203a8d2-2ccf-4437-8480-e4e7da4321d9">n/a</Academic_x005f_x002F_Fiscal_x005f_x0020_Year>
    <Document_x0020_Type xmlns="2a3058fb-e7d8-4bcd-83c9-2e38e3df2500" xsi:nil="true"/>
    <Division xmlns="8203a8d2-2ccf-4437-8480-e4e7da4321d9" xsi:nil="true"/>
    <Championship xmlns="8203a8d2-2ccf-4437-8480-e4e7da4321d9" xsi:nil="true"/>
  </documentManagement>
</p:properties>
</file>

<file path=customXml/itemProps1.xml><?xml version="1.0" encoding="utf-8"?>
<ds:datastoreItem xmlns:ds="http://schemas.openxmlformats.org/officeDocument/2006/customXml" ds:itemID="{40540C20-7680-4BEA-97D6-2759544256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3058fb-e7d8-4bcd-83c9-2e38e3df2500"/>
    <ds:schemaRef ds:uri="8203a8d2-2ccf-4437-8480-e4e7da4321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4A4613-B855-4F4C-942A-CE6C1611C2B8}">
  <ds:schemaRefs>
    <ds:schemaRef ds:uri="http://schemas.microsoft.com/sharepoint/v3/contenttype/forms"/>
  </ds:schemaRefs>
</ds:datastoreItem>
</file>

<file path=customXml/itemProps3.xml><?xml version="1.0" encoding="utf-8"?>
<ds:datastoreItem xmlns:ds="http://schemas.openxmlformats.org/officeDocument/2006/customXml" ds:itemID="{4E3A0F56-D8FC-4C44-9DA1-55E61DE25197}">
  <ds:schemaRefs>
    <ds:schemaRef ds:uri="http://schemas.microsoft.com/office/2006/metadata/properties"/>
    <ds:schemaRef ds:uri="http://purl.org/dc/dcmitype/"/>
    <ds:schemaRef ds:uri="http://schemas.microsoft.com/office/infopath/2007/PartnerControls"/>
    <ds:schemaRef ds:uri="2a3058fb-e7d8-4bcd-83c9-2e38e3df2500"/>
    <ds:schemaRef ds:uri="http://schemas.microsoft.com/office/2006/documentManagement/types"/>
    <ds:schemaRef ds:uri="http://purl.org/dc/terms/"/>
    <ds:schemaRef ds:uri="http://purl.org/dc/elements/1.1/"/>
    <ds:schemaRef ds:uri="http://schemas.openxmlformats.org/package/2006/metadata/core-properties"/>
    <ds:schemaRef ds:uri="8203a8d2-2ccf-4437-8480-e4e7da4321d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Equity</Template>
  <TotalTime>2594</TotalTime>
  <Words>2043</Words>
  <Application>Microsoft Office PowerPoint</Application>
  <PresentationFormat>On-screen Show (4:3)</PresentationFormat>
  <Paragraphs>392</Paragraphs>
  <Slides>30</Slides>
  <Notes>17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DIVISION II PROGRESS TOWARD DEGREE</vt:lpstr>
      <vt:lpstr>AREAS OF FOCUS</vt:lpstr>
      <vt:lpstr>REMINDERS</vt:lpstr>
      <vt:lpstr>GOOD ACADEMIC STANDING</vt:lpstr>
      <vt:lpstr>TERM-BY-TERM CREDIT-HOUR REQUIREMENT</vt:lpstr>
      <vt:lpstr>ANNUAL CREDIT-HOUR REQUIREMENT</vt:lpstr>
      <vt:lpstr>AVERAGING METHOD</vt:lpstr>
      <vt:lpstr>75/25 RULE</vt:lpstr>
      <vt:lpstr>GRADE-POINT AVERAGE</vt:lpstr>
      <vt:lpstr>DESIGNATION OF DEGREE</vt:lpstr>
      <vt:lpstr>PROGRESSION OF CERTIFICATION</vt:lpstr>
      <vt:lpstr>EXCEPTIONS AND CASE STUDIES </vt:lpstr>
      <vt:lpstr>EXCEPTIONS</vt:lpstr>
      <vt:lpstr>CASE STUDY – ELAINE LEWIS</vt:lpstr>
      <vt:lpstr>CASE STUDY – ELAINE</vt:lpstr>
      <vt:lpstr>CASE STUDY – MATS VALK</vt:lpstr>
      <vt:lpstr>CASE STUDY – MATS</vt:lpstr>
      <vt:lpstr>CASE STUDY  – WILL SHORTZ</vt:lpstr>
      <vt:lpstr>CASE STUDY – WILL</vt:lpstr>
      <vt:lpstr>CASE STUDY – WILL</vt:lpstr>
      <vt:lpstr>CASE STUDY – HOWARD GARNS</vt:lpstr>
      <vt:lpstr>CASE STUDY – HOWARD</vt:lpstr>
      <vt:lpstr>CASE STUDY – ARTHUR</vt:lpstr>
      <vt:lpstr>CASE STUDY – ARTHUR</vt:lpstr>
      <vt:lpstr>QUESTIONS?</vt:lpstr>
      <vt:lpstr>WHAT’S CHANGING AND WHEN??</vt:lpstr>
      <vt:lpstr>WHAT’S CHANGING AND WHEN??</vt:lpstr>
      <vt:lpstr>WHAT’S STAYING THE SAME??</vt:lpstr>
      <vt:lpstr>REMINDERS: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TOWARD DEGREE</dc:title>
  <dc:creator>Britsch, Susan</dc:creator>
  <cp:lastModifiedBy>Linda D. Henderson</cp:lastModifiedBy>
  <cp:revision>137</cp:revision>
  <dcterms:created xsi:type="dcterms:W3CDTF">2014-09-29T19:42:25Z</dcterms:created>
  <dcterms:modified xsi:type="dcterms:W3CDTF">2015-08-13T13:15:23Z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0x010100F9F789DCBE2F8546844AAD72D1F17829010200FB61311DF971744FAE7A46A10C475AE7</vt:lpwstr>
  </property>
</Properties>
</file>